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  <p:sldMasterId id="2147483669" r:id="rId2"/>
  </p:sldMasterIdLst>
  <p:notesMasterIdLst>
    <p:notesMasterId r:id="rId44"/>
  </p:notesMasterIdLst>
  <p:handoutMasterIdLst>
    <p:handoutMasterId r:id="rId45"/>
  </p:handoutMasterIdLst>
  <p:sldIdLst>
    <p:sldId id="373" r:id="rId3"/>
    <p:sldId id="298" r:id="rId4"/>
    <p:sldId id="339" r:id="rId5"/>
    <p:sldId id="333" r:id="rId6"/>
    <p:sldId id="341" r:id="rId7"/>
    <p:sldId id="344" r:id="rId8"/>
    <p:sldId id="317" r:id="rId9"/>
    <p:sldId id="312" r:id="rId10"/>
    <p:sldId id="375" r:id="rId11"/>
    <p:sldId id="318" r:id="rId12"/>
    <p:sldId id="437" r:id="rId13"/>
    <p:sldId id="427" r:id="rId14"/>
    <p:sldId id="408" r:id="rId15"/>
    <p:sldId id="407" r:id="rId16"/>
    <p:sldId id="434" r:id="rId17"/>
    <p:sldId id="428" r:id="rId18"/>
    <p:sldId id="379" r:id="rId19"/>
    <p:sldId id="293" r:id="rId20"/>
    <p:sldId id="383" r:id="rId21"/>
    <p:sldId id="409" r:id="rId22"/>
    <p:sldId id="365" r:id="rId23"/>
    <p:sldId id="369" r:id="rId24"/>
    <p:sldId id="371" r:id="rId25"/>
    <p:sldId id="370" r:id="rId26"/>
    <p:sldId id="415" r:id="rId27"/>
    <p:sldId id="372" r:id="rId28"/>
    <p:sldId id="393" r:id="rId29"/>
    <p:sldId id="420" r:id="rId30"/>
    <p:sldId id="394" r:id="rId31"/>
    <p:sldId id="396" r:id="rId32"/>
    <p:sldId id="397" r:id="rId33"/>
    <p:sldId id="399" r:id="rId34"/>
    <p:sldId id="400" r:id="rId35"/>
    <p:sldId id="388" r:id="rId36"/>
    <p:sldId id="389" r:id="rId37"/>
    <p:sldId id="410" r:id="rId38"/>
    <p:sldId id="390" r:id="rId39"/>
    <p:sldId id="391" r:id="rId40"/>
    <p:sldId id="436" r:id="rId41"/>
    <p:sldId id="334" r:id="rId42"/>
    <p:sldId id="381" r:id="rId43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6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9662" autoAdjust="0"/>
  </p:normalViewPr>
  <p:slideViewPr>
    <p:cSldViewPr snapToGrid="0">
      <p:cViewPr varScale="1">
        <p:scale>
          <a:sx n="93" d="100"/>
          <a:sy n="93" d="100"/>
        </p:scale>
        <p:origin x="-307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glaser\AppData\Local\Microsoft\Windows\Temporary%20Internet%20Files\Content.Outlook\JEMDHLA8\Daten%20f&#252;r%20Pr&#228;senta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Entwicklung EBITDA 2012-2017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455619532648701"/>
          <c:y val="0.19095726694440199"/>
          <c:w val="0.82022168026651299"/>
          <c:h val="0.709308645140009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'[Daten für Präsentation.xlsx]Forecast 2017 (2)'!$L$4</c:f>
              <c:strCache>
                <c:ptCount val="1"/>
                <c:pt idx="0">
                  <c:v>EBTIDA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cat>
            <c:strRef>
              <c:f>'[Daten für Präsentation.xlsx]Forecast 2017 (2)'!$A$5:$A$32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 HR</c:v>
                </c:pt>
              </c:strCache>
            </c:strRef>
          </c:cat>
          <c:val>
            <c:numRef>
              <c:f>'[Daten für Präsentation.xlsx]Forecast 2017 (2)'!$L$24:$L$32</c:f>
              <c:numCache>
                <c:formatCode>_ [$Fr.-807]\ * #,##0_ ;_ [$Fr.-807]\ * \-#,##0_ ;_ [$Fr.-807]\ * "-"??_ ;_ @_ </c:formatCode>
                <c:ptCount val="5"/>
                <c:pt idx="0">
                  <c:v>3815695</c:v>
                </c:pt>
                <c:pt idx="1">
                  <c:v>4425238.24</c:v>
                </c:pt>
                <c:pt idx="2">
                  <c:v>5705887</c:v>
                </c:pt>
                <c:pt idx="3">
                  <c:v>5905223.1799999997</c:v>
                </c:pt>
                <c:pt idx="4">
                  <c:v>6500000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998464"/>
        <c:axId val="110000000"/>
      </c:barChart>
      <c:catAx>
        <c:axId val="109998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de-DE"/>
          </a:p>
        </c:txPr>
        <c:crossAx val="110000000"/>
        <c:crosses val="autoZero"/>
        <c:auto val="1"/>
        <c:lblAlgn val="ctr"/>
        <c:lblOffset val="100"/>
        <c:noMultiLvlLbl val="0"/>
      </c:catAx>
      <c:valAx>
        <c:axId val="110000000"/>
        <c:scaling>
          <c:orientation val="minMax"/>
        </c:scaling>
        <c:delete val="0"/>
        <c:axPos val="l"/>
        <c:majorGridlines/>
        <c:numFmt formatCode="_ [$Fr.-807]\ * #,##0_ ;_ [$Fr.-807]\ * \-#,##0_ ;_ [$Fr.-807]\ * &quot;-&quot;??_ ;_ @_ " sourceLinked="1"/>
        <c:majorTickMark val="out"/>
        <c:minorTickMark val="none"/>
        <c:tickLblPos val="nextTo"/>
        <c:crossAx val="109998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baseline="0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Entwicklung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0" u="none" strike="noStrike" kern="1200" baseline="0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Frequenzen</a:t>
            </a:r>
            <a:r>
              <a:rPr lang="en-US" sz="1800" b="1" i="0" u="none" strike="noStrike" kern="1200" baseline="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2012-2017</a:t>
            </a:r>
            <a:endParaRPr lang="en-US" sz="1800" b="1" i="0" u="none" strike="noStrike" kern="1200" baseline="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257913455729599"/>
          <c:y val="0.18490186831941099"/>
          <c:w val="0.86133931991984303"/>
          <c:h val="0.73036378334680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 algn="ctr">
                  <a:defRPr lang="de-CH" sz="1600" b="1" i="0" u="none" strike="noStrike" kern="1200" baseline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Tabelle1!$A$2:$A$6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Tabelle1!$B$2:$B$6</c:f>
              <c:numCache>
                <c:formatCode>#,##0</c:formatCode>
                <c:ptCount val="5"/>
                <c:pt idx="0">
                  <c:v>1213968</c:v>
                </c:pt>
                <c:pt idx="1">
                  <c:v>1309284</c:v>
                </c:pt>
                <c:pt idx="2">
                  <c:v>1569632</c:v>
                </c:pt>
                <c:pt idx="3">
                  <c:v>1565449</c:v>
                </c:pt>
                <c:pt idx="4">
                  <c:v>1693036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952384"/>
        <c:axId val="43954176"/>
      </c:barChart>
      <c:catAx>
        <c:axId val="43952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43954176"/>
        <c:crosses val="autoZero"/>
        <c:auto val="1"/>
        <c:lblAlgn val="ctr"/>
        <c:lblOffset val="100"/>
        <c:noMultiLvlLbl val="0"/>
      </c:catAx>
      <c:valAx>
        <c:axId val="43954176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43952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0.16369</cdr:x>
      <cdr:y>0.11615</cdr:y>
    </cdr:from>
    <cdr:to>
      <cdr:x>0.99652</cdr:x>
      <cdr:y>0.5222</cdr:y>
    </cdr:to>
    <cdr:grpSp>
      <cdr:nvGrpSpPr>
        <cdr:cNvPr id="7" name="Gruppieren 6"/>
        <cdr:cNvGrpSpPr/>
      </cdr:nvGrpSpPr>
      <cdr:grpSpPr>
        <a:xfrm xmlns:a="http://schemas.openxmlformats.org/drawingml/2006/main">
          <a:off x="1193610" y="403705"/>
          <a:ext cx="6072906" cy="1411316"/>
          <a:chOff x="1193640" y="403715"/>
          <a:chExt cx="6072851" cy="1411289"/>
        </a:xfrm>
      </cdr:grpSpPr>
      <cdr:sp macro="" textlink="">
        <cdr:nvSpPr>
          <cdr:cNvPr id="2" name="Textfeld 2"/>
          <cdr:cNvSpPr txBox="1"/>
        </cdr:nvSpPr>
        <cdr:spPr>
          <a:xfrm xmlns:a="http://schemas.openxmlformats.org/drawingml/2006/main">
            <a:off x="1193640" y="1507227"/>
            <a:ext cx="1297653" cy="307777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de-CH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Fr. 3’815’695</a:t>
            </a:r>
            <a:endParaRPr lang="de-CH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cdr:txBody>
      </cdr:sp>
      <cdr:sp macro="" textlink="">
        <cdr:nvSpPr>
          <cdr:cNvPr id="3" name="Textfeld 14"/>
          <cdr:cNvSpPr txBox="1"/>
        </cdr:nvSpPr>
        <cdr:spPr>
          <a:xfrm xmlns:a="http://schemas.openxmlformats.org/drawingml/2006/main">
            <a:off x="2509781" y="1150139"/>
            <a:ext cx="1297653" cy="307777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de-CH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Fr. 4’425’238</a:t>
            </a:r>
            <a:endParaRPr lang="de-CH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cdr:txBody>
      </cdr:sp>
      <cdr:sp macro="" textlink="">
        <cdr:nvSpPr>
          <cdr:cNvPr id="4" name="Textfeld 18"/>
          <cdr:cNvSpPr txBox="1"/>
        </cdr:nvSpPr>
        <cdr:spPr>
          <a:xfrm xmlns:a="http://schemas.openxmlformats.org/drawingml/2006/main">
            <a:off x="3645946" y="753838"/>
            <a:ext cx="1297653" cy="307777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de-CH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Fr. 5’705’887</a:t>
            </a:r>
            <a:endParaRPr lang="de-CH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cdr:txBody>
      </cdr:sp>
      <cdr:sp macro="" textlink="">
        <cdr:nvSpPr>
          <cdr:cNvPr id="5" name="Textfeld 24"/>
          <cdr:cNvSpPr txBox="1"/>
        </cdr:nvSpPr>
        <cdr:spPr>
          <a:xfrm xmlns:a="http://schemas.openxmlformats.org/drawingml/2006/main">
            <a:off x="4805879" y="601437"/>
            <a:ext cx="1297653" cy="307777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de-CH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Fr. 5’905’223</a:t>
            </a:r>
            <a:endParaRPr lang="de-CH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cdr:txBody>
      </cdr:sp>
      <cdr:sp macro="" textlink="">
        <cdr:nvSpPr>
          <cdr:cNvPr id="6" name="Textfeld 25"/>
          <cdr:cNvSpPr txBox="1"/>
        </cdr:nvSpPr>
        <cdr:spPr>
          <a:xfrm xmlns:a="http://schemas.openxmlformats.org/drawingml/2006/main">
            <a:off x="5968838" y="403715"/>
            <a:ext cx="1297653" cy="307777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de-CH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Fr. 6’500’000</a:t>
            </a:r>
            <a:endParaRPr lang="de-CH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4F891-BED0-4E12-935A-79AC549A9CFE}" type="datetimeFigureOut">
              <a:rPr lang="de-CH" smtClean="0"/>
              <a:t>25.01.2018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64DA9-E2F7-4E7D-ADE5-AAF57E271CF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875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F2F53-5DCE-4286-A42E-68C27FF6AFE1}" type="datetimeFigureOut">
              <a:rPr lang="de-CH" smtClean="0"/>
              <a:t>25.01.2018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8C59F-D5C0-4082-A7C7-6388E01F0B6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632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DDC01-D61E-41B6-8264-E022E0DB2E08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00623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4995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0304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3279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3890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3890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3235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1193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3279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4104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8745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327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086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086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58140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770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8C59F-D5C0-4082-A7C7-6388E01F0B6E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359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812799" y="1092202"/>
            <a:ext cx="9550401" cy="37634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4300" b="1" spc="0">
                <a:solidFill>
                  <a:srgbClr val="007A5A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812800" y="1701800"/>
            <a:ext cx="10563871" cy="4775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203BA69-104D-46C1-B0E6-D0FB2202F693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5894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4"/>
          <p:cNvSpPr>
            <a:spLocks noGrp="1"/>
          </p:cNvSpPr>
          <p:nvPr>
            <p:ph sz="quarter" idx="12"/>
          </p:nvPr>
        </p:nvSpPr>
        <p:spPr>
          <a:xfrm>
            <a:off x="0" y="2311400"/>
            <a:ext cx="12192000" cy="575733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48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2" y="3052659"/>
            <a:ext cx="12191999" cy="376343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7443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4"/>
          <p:cNvSpPr>
            <a:spLocks noGrp="1"/>
          </p:cNvSpPr>
          <p:nvPr>
            <p:ph sz="quarter" idx="12"/>
          </p:nvPr>
        </p:nvSpPr>
        <p:spPr>
          <a:xfrm>
            <a:off x="0" y="2311400"/>
            <a:ext cx="12192000" cy="575733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48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2" y="3052659"/>
            <a:ext cx="12191999" cy="376343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59711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4"/>
          <p:cNvSpPr>
            <a:spLocks noGrp="1"/>
          </p:cNvSpPr>
          <p:nvPr>
            <p:ph sz="quarter" idx="12"/>
          </p:nvPr>
        </p:nvSpPr>
        <p:spPr>
          <a:xfrm>
            <a:off x="0" y="2311400"/>
            <a:ext cx="12192000" cy="575733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48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2" y="3052659"/>
            <a:ext cx="12191999" cy="376343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0618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4"/>
          <p:cNvSpPr>
            <a:spLocks noGrp="1"/>
          </p:cNvSpPr>
          <p:nvPr>
            <p:ph sz="quarter" idx="12"/>
          </p:nvPr>
        </p:nvSpPr>
        <p:spPr>
          <a:xfrm>
            <a:off x="0" y="2311400"/>
            <a:ext cx="12192000" cy="575733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4800" b="1" cap="all">
                <a:solidFill>
                  <a:schemeClr val="bg1"/>
                </a:solidFill>
                <a:effectLst>
                  <a:outerShdw blurRad="152400" dist="38100" dir="2700000" algn="tl" rotWithShape="0">
                    <a:srgbClr val="000000">
                      <a:alpha val="57000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2" y="3052659"/>
            <a:ext cx="12191999" cy="376343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1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5911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776904" y="780"/>
            <a:ext cx="1519701" cy="1440000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 algn="l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dirty="0" smtClean="0"/>
              <a:t>G:\_Vorlagen\02_Logos\RIGI\rigi-label-rgb_geschnitten.png</a:t>
            </a:r>
            <a:endParaRPr lang="de-CH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0" y="2276873"/>
            <a:ext cx="12192000" cy="672075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 algn="ctr">
              <a:buNone/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/>
          </p:nvPr>
        </p:nvSpPr>
        <p:spPr>
          <a:xfrm>
            <a:off x="0" y="3044957"/>
            <a:ext cx="12192000" cy="384043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 algn="ctr">
              <a:buNone/>
              <a:defRPr sz="27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075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10566400" y="6578600"/>
            <a:ext cx="672075" cy="203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03BA69-104D-46C1-B0E6-D0FB2202F693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810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219170" rtl="0" eaLnBrk="1" latinLnBrk="0" hangingPunct="1">
        <a:spcBef>
          <a:spcPct val="0"/>
        </a:spcBef>
        <a:buNone/>
        <a:defRPr sz="47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21917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121917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121917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121917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121917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59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Relationship Id="rId1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Abteilung Marketing\BILDER-FILME-LOGOS\Key Visuals\Sommer\Beliebtes Fotosujet_Aussicht von Rigi Kul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1"/>
          <a:stretch/>
        </p:blipFill>
        <p:spPr bwMode="auto">
          <a:xfrm>
            <a:off x="0" y="0"/>
            <a:ext cx="12192000" cy="68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platzhalt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2876"/>
          <a:stretch>
            <a:fillRect/>
          </a:stretch>
        </p:blipFill>
        <p:spPr/>
      </p:pic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 smtClean="0"/>
              <a:t>Aussichtsreich</a:t>
            </a: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 smtClean="0"/>
              <a:t>Entdecke jetzt die Rigi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999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sz="3500" dirty="0" smtClean="0"/>
              <a:t>RIGI BAHNEN AG</a:t>
            </a:r>
            <a:endParaRPr lang="de-CH" sz="35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10</a:t>
            </a:fld>
            <a:endParaRPr lang="de-CH" dirty="0"/>
          </a:p>
        </p:txBody>
      </p:sp>
      <p:pic>
        <p:nvPicPr>
          <p:cNvPr id="9" name="Picture 3" descr="H:\Abteilung Marketing\BILDER-FILME-LOGOS\Fotokalender 2016\Martin Horat\P1000773 (2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0" b="7323"/>
          <a:stretch/>
        </p:blipFill>
        <p:spPr bwMode="auto">
          <a:xfrm>
            <a:off x="5969479" y="2425216"/>
            <a:ext cx="5358550" cy="400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812799" y="954186"/>
            <a:ext cx="9550401" cy="376343"/>
          </a:xfrm>
        </p:spPr>
        <p:txBody>
          <a:bodyPr/>
          <a:lstStyle/>
          <a:p>
            <a:r>
              <a:rPr lang="de-CH" sz="2800" b="1" i="0" dirty="0" smtClean="0">
                <a:solidFill>
                  <a:srgbClr val="007A5A"/>
                </a:solidFill>
              </a:rPr>
              <a:t>Unternehmenszahlen</a:t>
            </a:r>
            <a:endParaRPr lang="de-CH" sz="2800" b="1" i="0" dirty="0">
              <a:solidFill>
                <a:srgbClr val="007A5A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86865" y="1505664"/>
            <a:ext cx="4950970" cy="438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2764" tIns="61382" rIns="122764" bIns="61382"/>
          <a:lstStyle/>
          <a:p>
            <a:pPr marL="285750" indent="-285750" defTabSz="1219170">
              <a:lnSpc>
                <a:spcPts val="4000"/>
              </a:lnSpc>
              <a:spcAft>
                <a:spcPts val="500"/>
              </a:spcAft>
              <a:buSzPct val="50000"/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 Mitarbeitende</a:t>
            </a:r>
          </a:p>
          <a:p>
            <a:pPr marL="285750" indent="-285750" defTabSz="1219170">
              <a:lnSpc>
                <a:spcPts val="4000"/>
              </a:lnSpc>
              <a:spcAft>
                <a:spcPts val="500"/>
              </a:spcAft>
              <a:buSzPct val="50000"/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Betriebsertrag 2016: </a:t>
            </a:r>
            <a:r>
              <a:rPr lang="de-DE" sz="2000" b="1" dirty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CHF </a:t>
            </a:r>
            <a:r>
              <a:rPr lang="de-DE" sz="2000" b="1" dirty="0" smtClean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23.2 </a:t>
            </a:r>
            <a:r>
              <a:rPr lang="de-DE" sz="2000" b="1" dirty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Mio.</a:t>
            </a:r>
          </a:p>
          <a:p>
            <a:pPr marL="285750" indent="-285750" defTabSz="1219170">
              <a:lnSpc>
                <a:spcPts val="4000"/>
              </a:lnSpc>
              <a:spcAft>
                <a:spcPts val="500"/>
              </a:spcAft>
              <a:buSzPct val="50000"/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Betriebsertrag </a:t>
            </a:r>
            <a:r>
              <a:rPr lang="de-DE" sz="2000" b="1" dirty="0" smtClean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CHF 26.0 </a:t>
            </a:r>
            <a:r>
              <a:rPr lang="de-DE" sz="2000" b="1" dirty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Mio.</a:t>
            </a:r>
          </a:p>
          <a:p>
            <a:pPr marL="285750" indent="-285750" defTabSz="1219170">
              <a:lnSpc>
                <a:spcPts val="4000"/>
              </a:lnSpc>
              <a:spcAft>
                <a:spcPts val="500"/>
              </a:spcAft>
              <a:buSzPct val="50000"/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EBITDA </a:t>
            </a:r>
            <a:r>
              <a:rPr lang="de-DE" sz="2000" b="1" dirty="0" smtClean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</a:t>
            </a:r>
            <a:r>
              <a:rPr lang="de-DE" sz="2000" b="1" dirty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de-DE" sz="2000" b="1" dirty="0" smtClean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000" b="1" dirty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CHF </a:t>
            </a:r>
            <a:r>
              <a:rPr lang="de-DE" sz="2000" b="1" dirty="0" smtClean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5.90 </a:t>
            </a:r>
            <a:r>
              <a:rPr lang="de-DE" sz="2000" b="1" dirty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Mio.</a:t>
            </a:r>
          </a:p>
          <a:p>
            <a:pPr marL="285750" indent="-285750" defTabSz="1219170">
              <a:lnSpc>
                <a:spcPts val="4000"/>
              </a:lnSpc>
              <a:spcAft>
                <a:spcPts val="500"/>
              </a:spcAft>
              <a:buSzPct val="50000"/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EBITDA </a:t>
            </a:r>
            <a:r>
              <a:rPr lang="de-DE" sz="2000" b="1" dirty="0" smtClean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</a:t>
            </a:r>
            <a:r>
              <a:rPr lang="de-DE" sz="2000" b="1" dirty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de-DE" sz="2000" b="1" dirty="0" smtClean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007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CHF 6.50 Mio.</a:t>
            </a:r>
          </a:p>
        </p:txBody>
      </p:sp>
    </p:spTree>
    <p:extLst>
      <p:ext uri="{BB962C8B-B14F-4D97-AF65-F5344CB8AC3E}">
        <p14:creationId xmlns:p14="http://schemas.microsoft.com/office/powerpoint/2010/main" val="343630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sz="3500" dirty="0" smtClean="0"/>
              <a:t>RIGI BAHNEN AG</a:t>
            </a:r>
            <a:endParaRPr lang="de-CH" sz="35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C0B6C1-0FC6-49E1-9332-B3FD21020404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812799" y="954186"/>
            <a:ext cx="9550401" cy="376343"/>
          </a:xfrm>
        </p:spPr>
        <p:txBody>
          <a:bodyPr/>
          <a:lstStyle/>
          <a:p>
            <a:r>
              <a:rPr lang="de-CH" sz="2800" b="1" i="0" dirty="0" smtClean="0">
                <a:solidFill>
                  <a:srgbClr val="007A5A"/>
                </a:solidFill>
              </a:rPr>
              <a:t>Unternehmenszahlen</a:t>
            </a:r>
            <a:endParaRPr lang="de-CH" sz="2800" b="1" i="0" dirty="0">
              <a:solidFill>
                <a:srgbClr val="007A5A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807050832"/>
              </p:ext>
            </p:extLst>
          </p:nvPr>
        </p:nvGraphicFramePr>
        <p:xfrm>
          <a:off x="1276350" y="1885950"/>
          <a:ext cx="8686976" cy="44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7708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34" b="7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platzhalt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2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06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1479665"/>
            <a:ext cx="10540841" cy="492944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2000" b="1" dirty="0" smtClean="0">
              <a:solidFill>
                <a:srgbClr val="007A5A"/>
              </a:solidFill>
            </a:endParaRPr>
          </a:p>
          <a:p>
            <a:pPr>
              <a:lnSpc>
                <a:spcPct val="100000"/>
              </a:lnSpc>
            </a:pPr>
            <a:endParaRPr lang="de-CH" sz="2000" b="1" dirty="0">
              <a:solidFill>
                <a:srgbClr val="007A5A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>
                <a:solidFill>
                  <a:prstClr val="white"/>
                </a:solidFill>
              </a:rPr>
              <a:pPr/>
              <a:t>13</a:t>
            </a:fld>
            <a:endParaRPr lang="de-CH" dirty="0">
              <a:solidFill>
                <a:prstClr val="white"/>
              </a:solidFill>
            </a:endParaRPr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Marketing und Verkauf</a:t>
            </a:r>
          </a:p>
          <a:p>
            <a:r>
              <a:rPr lang="de-CH" sz="2400" dirty="0" smtClean="0"/>
              <a:t>Hunde gratis</a:t>
            </a:r>
            <a:endParaRPr lang="de-CH" sz="24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4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432" y="1492370"/>
            <a:ext cx="3629025" cy="24193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5494">
            <a:off x="9207395" y="1869203"/>
            <a:ext cx="2340364" cy="351054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53" y="2466931"/>
            <a:ext cx="4519010" cy="30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6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>
                <a:solidFill>
                  <a:prstClr val="white"/>
                </a:solidFill>
              </a:rPr>
              <a:pPr/>
              <a:t>14</a:t>
            </a:fld>
            <a:endParaRPr lang="de-CH" dirty="0">
              <a:solidFill>
                <a:prstClr val="white"/>
              </a:solidFill>
            </a:endParaRPr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Marketing und Verkauf</a:t>
            </a:r>
          </a:p>
          <a:p>
            <a:r>
              <a:rPr lang="de-CH" sz="2400" dirty="0" smtClean="0"/>
              <a:t>Wetter schlecht? Rigi erst recht!</a:t>
            </a:r>
            <a:endParaRPr lang="de-CH" sz="24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1102684" y="1018787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4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14536" r="19305" b="14980"/>
          <a:stretch/>
        </p:blipFill>
        <p:spPr bwMode="auto">
          <a:xfrm>
            <a:off x="2108134" y="1585781"/>
            <a:ext cx="7539500" cy="486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4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1479665"/>
            <a:ext cx="10540841" cy="492944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2400" b="1" dirty="0" smtClean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400" b="1" dirty="0" smtClean="0">
                <a:solidFill>
                  <a:srgbClr val="007A5A"/>
                </a:solidFill>
              </a:rPr>
              <a:t>Emil Frey AG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2400" b="1" dirty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400" b="1" dirty="0" smtClean="0">
                <a:solidFill>
                  <a:srgbClr val="007A5A"/>
                </a:solidFill>
              </a:rPr>
              <a:t>Lindt und </a:t>
            </a:r>
            <a:r>
              <a:rPr lang="de-CH" sz="2400" b="1" dirty="0" err="1" smtClean="0">
                <a:solidFill>
                  <a:srgbClr val="007A5A"/>
                </a:solidFill>
              </a:rPr>
              <a:t>Sprüngli</a:t>
            </a:r>
            <a:endParaRPr lang="de-CH" sz="2400" b="1" dirty="0" smtClean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2400" b="1" dirty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400" b="1" dirty="0" smtClean="0">
                <a:solidFill>
                  <a:srgbClr val="007A5A"/>
                </a:solidFill>
              </a:rPr>
              <a:t>Barry Family </a:t>
            </a:r>
            <a:r>
              <a:rPr lang="de-CH" sz="2400" b="1" dirty="0" err="1" smtClean="0">
                <a:solidFill>
                  <a:srgbClr val="007A5A"/>
                </a:solidFill>
              </a:rPr>
              <a:t>and</a:t>
            </a:r>
            <a:r>
              <a:rPr lang="de-CH" sz="2400" b="1" dirty="0" smtClean="0">
                <a:solidFill>
                  <a:srgbClr val="007A5A"/>
                </a:solidFill>
              </a:rPr>
              <a:t> </a:t>
            </a:r>
            <a:r>
              <a:rPr lang="de-CH" sz="2400" b="1" dirty="0" err="1" smtClean="0">
                <a:solidFill>
                  <a:srgbClr val="007A5A"/>
                </a:solidFill>
              </a:rPr>
              <a:t>Friends</a:t>
            </a:r>
            <a:endParaRPr lang="de-CH" sz="2400" b="1" dirty="0" smtClean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2400" b="1" dirty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400" b="1" dirty="0" err="1" smtClean="0">
                <a:solidFill>
                  <a:srgbClr val="007A5A"/>
                </a:solidFill>
              </a:rPr>
              <a:t>Maag</a:t>
            </a:r>
            <a:r>
              <a:rPr lang="de-CH" sz="2400" b="1" dirty="0" smtClean="0">
                <a:solidFill>
                  <a:srgbClr val="007A5A"/>
                </a:solidFill>
              </a:rPr>
              <a:t>-Halle Zürich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2400" b="1" dirty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400" b="1" dirty="0" smtClean="0">
                <a:solidFill>
                  <a:srgbClr val="007A5A"/>
                </a:solidFill>
              </a:rPr>
              <a:t>DAS ZELT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2400" b="1" dirty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400" b="1" dirty="0" smtClean="0">
                <a:solidFill>
                  <a:srgbClr val="007A5A"/>
                </a:solidFill>
              </a:rPr>
              <a:t>Migros Zentralschweiz</a:t>
            </a:r>
            <a:endParaRPr lang="de-CH" sz="2400" b="1" dirty="0">
              <a:solidFill>
                <a:srgbClr val="007A5A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15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Partnerschaften</a:t>
            </a:r>
          </a:p>
          <a:p>
            <a:r>
              <a:rPr lang="de-CH" sz="2400" dirty="0" smtClean="0"/>
              <a:t>Leistung gegen Leistung</a:t>
            </a:r>
            <a:endParaRPr lang="de-CH" sz="24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4400" dirty="0"/>
          </a:p>
        </p:txBody>
      </p:sp>
      <p:pic>
        <p:nvPicPr>
          <p:cNvPr id="7171" name="Picture 3" descr="H:\Abteilung Dienste\Verwaltung\Aktuell\2017\Beiträge Oktober\Rigi Edit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371" y="789863"/>
            <a:ext cx="2271032" cy="170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Abteilung Dienste\Verwaltung\Aktuell\2017\Beiträge März\Lindor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77"/>
          <a:stretch/>
        </p:blipFill>
        <p:spPr bwMode="auto">
          <a:xfrm rot="493584">
            <a:off x="9823935" y="1079529"/>
            <a:ext cx="2086393" cy="28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4923">
            <a:off x="6217765" y="2655424"/>
            <a:ext cx="2701816" cy="2026362"/>
          </a:xfrm>
          <a:prstGeom prst="rect">
            <a:avLst/>
          </a:prstGeom>
        </p:spPr>
      </p:pic>
      <p:pic>
        <p:nvPicPr>
          <p:cNvPr id="12" name="Grafik 11" descr="imag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56090">
            <a:off x="7189818" y="4804768"/>
            <a:ext cx="4180221" cy="1025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6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93"/>
          <a:stretch/>
        </p:blipFill>
        <p:spPr>
          <a:xfrm>
            <a:off x="0" y="0"/>
            <a:ext cx="12192000" cy="6953506"/>
          </a:xfrm>
          <a:prstGeom prst="rect">
            <a:avLst/>
          </a:prstGeom>
        </p:spPr>
      </p:pic>
      <p:pic>
        <p:nvPicPr>
          <p:cNvPr id="7" name="Bildplatzhalt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2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031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1479665"/>
            <a:ext cx="10540841" cy="4929447"/>
          </a:xfrm>
        </p:spPr>
        <p:txBody>
          <a:bodyPr/>
          <a:lstStyle/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de-DE" sz="2000" b="1" dirty="0" smtClean="0"/>
              <a:t>Strategie 2015 – 2019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de-DE" sz="2000" b="1" dirty="0" smtClean="0"/>
              <a:t>Vom Bahnbetrieb zum Tourismusunternehmen</a:t>
            </a:r>
            <a:r>
              <a:rPr lang="de-CH" sz="1800" b="1" dirty="0" smtClean="0"/>
              <a:t/>
            </a:r>
            <a:br>
              <a:rPr lang="de-CH" sz="1800" b="1" dirty="0" smtClean="0"/>
            </a:br>
            <a:endParaRPr lang="de-CH" sz="1800" b="1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17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RIGI BAHNEN AG</a:t>
            </a:r>
            <a:endParaRPr lang="de-CH" sz="35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800" dirty="0" smtClean="0"/>
              <a:t>Schwerpunkte</a:t>
            </a:r>
            <a:endParaRPr lang="de-CH" sz="4400" dirty="0"/>
          </a:p>
        </p:txBody>
      </p:sp>
      <p:pic>
        <p:nvPicPr>
          <p:cNvPr id="2050" name="Picture 2" descr="H:\Abteilung Marketing\BILDER-FILME-LOGOS\Bilder Fokus Bahnen\VRB\Sommer\Zug mit Asiati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065" y="2478171"/>
            <a:ext cx="5574118" cy="394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25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sz="3500" dirty="0" smtClean="0"/>
              <a:t>RIGI BAHNEN AG</a:t>
            </a:r>
            <a:endParaRPr lang="de-CH" sz="35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18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3889019" y="1476830"/>
            <a:ext cx="75355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Gesamtkonzept RIGI inkl. Inszenierung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Strategie, Prozesse, Struktur, Ressourcen und Mitteleinsatz definieren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Neues Rollenmodell von RIGI BAHNEN AG und RigiPlus AG (Management, Kerngeschäft, Supportprozesse)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Gemeinsame Vorstellung von «Gastgeberkultur und Dienstleistungskette» entwickeln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Leitbild, Entwicklung VR, Nachfolge CEO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Review Gastronomie, Einstieg Hotellerie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Review Finanzierungen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08450" y="2149518"/>
            <a:ext cx="244792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Marketing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831405" y="1515045"/>
            <a:ext cx="244792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Masterplan RIGI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31405" y="3066290"/>
            <a:ext cx="244792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RigiPlus</a:t>
            </a:r>
            <a:r>
              <a:rPr lang="de-CH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23101" y="3961241"/>
            <a:ext cx="244792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Gastgeberkultur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22527" y="4826887"/>
            <a:ext cx="244792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de-CH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23101" y="5446274"/>
            <a:ext cx="244792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Gastronomie/Hotellerie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23101" y="6018148"/>
            <a:ext cx="244792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Finanzen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812799" y="954186"/>
            <a:ext cx="9550401" cy="376343"/>
          </a:xfrm>
        </p:spPr>
        <p:txBody>
          <a:bodyPr/>
          <a:lstStyle/>
          <a:p>
            <a:r>
              <a:rPr lang="de-CH" sz="2800" b="1" i="0" dirty="0" smtClean="0">
                <a:solidFill>
                  <a:srgbClr val="007A5A"/>
                </a:solidFill>
              </a:rPr>
              <a:t>Strategie 2015 - 2019</a:t>
            </a:r>
            <a:endParaRPr lang="de-CH" sz="2800" b="1" i="0" dirty="0">
              <a:solidFill>
                <a:srgbClr val="007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894" y="2770710"/>
            <a:ext cx="5845487" cy="365635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94"/>
          <a:stretch/>
        </p:blipFill>
        <p:spPr>
          <a:xfrm>
            <a:off x="6926783" y="2169413"/>
            <a:ext cx="4464234" cy="3284326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1479665"/>
            <a:ext cx="10540841" cy="4929447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de-CH" sz="2000" b="1" dirty="0" smtClean="0"/>
              <a:t>Restaurant </a:t>
            </a:r>
            <a:r>
              <a:rPr lang="de-CH" sz="2000" b="1" dirty="0" err="1" smtClean="0"/>
              <a:t>BärgGnuss</a:t>
            </a:r>
            <a:r>
              <a:rPr lang="de-CH" sz="2000" b="1" dirty="0" smtClean="0"/>
              <a:t> auf Rigi Staffel </a:t>
            </a:r>
            <a:r>
              <a:rPr lang="de-CH" sz="1800" b="1" dirty="0" smtClean="0"/>
              <a:t>		</a:t>
            </a:r>
            <a:r>
              <a:rPr lang="de-CH" sz="2000" b="1" dirty="0" smtClean="0"/>
              <a:t>Rigi </a:t>
            </a:r>
            <a:r>
              <a:rPr lang="de-CH" sz="2000" b="1" dirty="0" err="1" smtClean="0"/>
              <a:t>Pic</a:t>
            </a:r>
            <a:r>
              <a:rPr lang="de-CH" sz="2000" b="1" dirty="0"/>
              <a:t> </a:t>
            </a:r>
            <a:r>
              <a:rPr lang="de-CH" sz="2000" b="1" dirty="0" smtClean="0"/>
              <a:t>Snack &amp; Shop auf Rigi Kulm</a:t>
            </a:r>
            <a:r>
              <a:rPr lang="de-CH" sz="1800" b="1" dirty="0" smtClean="0"/>
              <a:t/>
            </a:r>
            <a:br>
              <a:rPr lang="de-CH" sz="1800" b="1" dirty="0" smtClean="0"/>
            </a:br>
            <a:endParaRPr lang="de-CH" sz="1800" b="1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19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RIGI BAHNEN AG</a:t>
            </a:r>
            <a:endParaRPr lang="de-CH" sz="35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800" dirty="0"/>
              <a:t>Strategie 2015 - 2019</a:t>
            </a:r>
          </a:p>
          <a:p>
            <a:endParaRPr lang="de-CH" sz="4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7" t="9997" r="6768" b="6102"/>
          <a:stretch/>
        </p:blipFill>
        <p:spPr>
          <a:xfrm>
            <a:off x="832719" y="2047467"/>
            <a:ext cx="2128058" cy="154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3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sz="3500" dirty="0"/>
              <a:t>RIGI BAHNEN AG</a:t>
            </a:r>
          </a:p>
          <a:p>
            <a:endParaRPr lang="de-CH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2</a:t>
            </a:fld>
            <a:endParaRPr lang="de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1" y="2272903"/>
            <a:ext cx="6556250" cy="41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903529" y="2135642"/>
            <a:ext cx="34849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Stefan Otz</a:t>
            </a:r>
            <a:endParaRPr lang="de-CH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CEO der </a:t>
            </a:r>
          </a:p>
          <a:p>
            <a:r>
              <a:rPr lang="de-CH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RIGI BAHNEN AG</a:t>
            </a:r>
            <a:endParaRPr lang="de-CH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nhaltsplatzhalter 5"/>
          <p:cNvSpPr>
            <a:spLocks noGrp="1"/>
          </p:cNvSpPr>
          <p:nvPr>
            <p:ph sz="quarter" idx="12"/>
          </p:nvPr>
        </p:nvSpPr>
        <p:spPr>
          <a:xfrm>
            <a:off x="827177" y="1015841"/>
            <a:ext cx="9550400" cy="476529"/>
          </a:xfrm>
        </p:spPr>
        <p:txBody>
          <a:bodyPr/>
          <a:lstStyle/>
          <a:p>
            <a:r>
              <a:rPr lang="de-CH" sz="2800" dirty="0" smtClean="0"/>
              <a:t>Vom Bahnbetrieb zum Tourismusunternehmen</a:t>
            </a:r>
          </a:p>
        </p:txBody>
      </p:sp>
      <p:pic>
        <p:nvPicPr>
          <p:cNvPr id="5" name="Picture 2" descr="\\rigifile1\Daten$\Abteilung Marketing\BILDER-FILME-LOGOS\Fotografen - Shootings - Diverses\Fotos MA Homepage\Fotos MA\Fotos Stefan Otz\OtzStefan_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49" y="3553987"/>
            <a:ext cx="2850420" cy="189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61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1479665"/>
            <a:ext cx="10540841" cy="4929447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de-CH" sz="2000" b="1" dirty="0" smtClean="0"/>
              <a:t>Restaurant </a:t>
            </a:r>
            <a:r>
              <a:rPr lang="de-CH" sz="2000" b="1" dirty="0" err="1" smtClean="0"/>
              <a:t>Bahnhöfli</a:t>
            </a:r>
            <a:r>
              <a:rPr lang="de-CH" sz="2000" b="1" dirty="0" smtClean="0"/>
              <a:t> auf Rigi Staffel in nur zwei Tagen frisch renoviert</a:t>
            </a:r>
          </a:p>
          <a:p>
            <a:pPr>
              <a:lnSpc>
                <a:spcPts val="4000"/>
              </a:lnSpc>
            </a:pPr>
            <a:r>
              <a:rPr lang="de-CH" sz="1800" b="1" dirty="0" smtClean="0"/>
              <a:t>		</a:t>
            </a:r>
            <a:br>
              <a:rPr lang="de-CH" sz="1800" b="1" dirty="0" smtClean="0"/>
            </a:br>
            <a:endParaRPr lang="de-CH" sz="1800" b="1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20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RIGI BAHNEN AG</a:t>
            </a:r>
            <a:endParaRPr lang="de-CH" sz="35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800" dirty="0"/>
              <a:t>Strategie 2015 - 2019</a:t>
            </a:r>
          </a:p>
          <a:p>
            <a:endParaRPr lang="de-CH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481" y="2801128"/>
            <a:ext cx="2735797" cy="364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6628" y="2213763"/>
            <a:ext cx="3854394" cy="289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9614" y="2213763"/>
            <a:ext cx="3362659" cy="252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1728" y="4139477"/>
            <a:ext cx="3201092" cy="240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03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sz="3500" dirty="0" smtClean="0"/>
              <a:t>RIGI BAHNEN AG</a:t>
            </a:r>
            <a:endParaRPr lang="de-CH" sz="35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21</a:t>
            </a:fld>
            <a:endParaRPr lang="de-CH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812799" y="954186"/>
            <a:ext cx="9550401" cy="376343"/>
          </a:xfrm>
        </p:spPr>
        <p:txBody>
          <a:bodyPr/>
          <a:lstStyle/>
          <a:p>
            <a:r>
              <a:rPr lang="de-CH" sz="2800" b="1" i="0" dirty="0" smtClean="0">
                <a:solidFill>
                  <a:srgbClr val="007A5A"/>
                </a:solidFill>
              </a:rPr>
              <a:t>Marke</a:t>
            </a:r>
            <a:r>
              <a:rPr lang="de-CH" sz="2800" b="1" dirty="0" smtClean="0">
                <a:solidFill>
                  <a:srgbClr val="007A5A"/>
                </a:solidFill>
              </a:rPr>
              <a:t> </a:t>
            </a:r>
            <a:r>
              <a:rPr lang="de-CH" sz="2800" b="1" i="0" dirty="0" smtClean="0">
                <a:solidFill>
                  <a:srgbClr val="007A5A"/>
                </a:solidFill>
              </a:rPr>
              <a:t>RIGI</a:t>
            </a:r>
            <a:endParaRPr lang="de-CH" sz="2800" b="1" i="0" dirty="0">
              <a:solidFill>
                <a:srgbClr val="007A5A"/>
              </a:solidFill>
            </a:endParaRPr>
          </a:p>
        </p:txBody>
      </p:sp>
      <p:sp>
        <p:nvSpPr>
          <p:cNvPr id="7" name="Inhaltsplatzhalter 3"/>
          <p:cNvSpPr>
            <a:spLocks noGrp="1"/>
          </p:cNvSpPr>
          <p:nvPr>
            <p:ph idx="1"/>
          </p:nvPr>
        </p:nvSpPr>
        <p:spPr>
          <a:xfrm>
            <a:off x="834043" y="1633797"/>
            <a:ext cx="6040581" cy="39006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de-CH" sz="2000" b="1" dirty="0"/>
              <a:t>Positionierung Umfeld </a:t>
            </a:r>
            <a:r>
              <a:rPr lang="de-CH" sz="2000" b="1" dirty="0" smtClean="0"/>
              <a:t>Rigi, Relevante </a:t>
            </a:r>
            <a:r>
              <a:rPr lang="de-CH" sz="2000" b="1" dirty="0"/>
              <a:t>Themen</a:t>
            </a:r>
            <a:endParaRPr lang="de-CH" sz="2000" dirty="0" smtClean="0"/>
          </a:p>
          <a:p>
            <a:pPr>
              <a:lnSpc>
                <a:spcPct val="100000"/>
              </a:lnSpc>
              <a:spcAft>
                <a:spcPts val="500"/>
              </a:spcAft>
            </a:pPr>
            <a:endParaRPr lang="de-CH" sz="1800" dirty="0" smtClean="0"/>
          </a:p>
          <a:p>
            <a:pPr>
              <a:lnSpc>
                <a:spcPct val="100000"/>
              </a:lnSpc>
              <a:spcAft>
                <a:spcPts val="500"/>
              </a:spcAft>
            </a:pPr>
            <a:endParaRPr lang="de-CH" sz="18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8" y="2023856"/>
            <a:ext cx="5320816" cy="453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Inhaltsplatzhalter 3"/>
          <p:cNvSpPr txBox="1">
            <a:spLocks/>
          </p:cNvSpPr>
          <p:nvPr/>
        </p:nvSpPr>
        <p:spPr>
          <a:xfrm>
            <a:off x="8176954" y="1553440"/>
            <a:ext cx="3161607" cy="482519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500"/>
              </a:spcAft>
            </a:pPr>
            <a:endParaRPr lang="de-CH" sz="1800" dirty="0" smtClean="0"/>
          </a:p>
          <a:p>
            <a:pPr algn="ctr">
              <a:lnSpc>
                <a:spcPts val="3000"/>
              </a:lnSpc>
            </a:pPr>
            <a:r>
              <a:rPr lang="de-CH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Die Rigi erzählt</a:t>
            </a:r>
          </a:p>
          <a:p>
            <a:pPr algn="ctr">
              <a:lnSpc>
                <a:spcPts val="3000"/>
              </a:lnSpc>
            </a:pPr>
            <a:r>
              <a:rPr lang="de-CH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Geschichten.</a:t>
            </a:r>
          </a:p>
          <a:p>
            <a:pPr algn="ctr">
              <a:lnSpc>
                <a:spcPts val="3000"/>
              </a:lnSpc>
            </a:pPr>
            <a:r>
              <a:rPr lang="de-CH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Schnörkellos,</a:t>
            </a:r>
          </a:p>
          <a:p>
            <a:pPr algn="ctr">
              <a:lnSpc>
                <a:spcPts val="3000"/>
              </a:lnSpc>
            </a:pPr>
            <a:r>
              <a:rPr lang="de-CH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leidenschaftlich</a:t>
            </a:r>
          </a:p>
          <a:p>
            <a:pPr algn="ctr">
              <a:lnSpc>
                <a:spcPts val="3000"/>
              </a:lnSpc>
            </a:pPr>
            <a:r>
              <a:rPr lang="de-CH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begeistert sie für</a:t>
            </a:r>
          </a:p>
          <a:p>
            <a:pPr algn="ctr">
              <a:lnSpc>
                <a:spcPts val="3000"/>
              </a:lnSpc>
            </a:pPr>
            <a:r>
              <a:rPr lang="de-CH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die Tradition und</a:t>
            </a:r>
          </a:p>
          <a:p>
            <a:pPr algn="ctr">
              <a:lnSpc>
                <a:spcPts val="3000"/>
              </a:lnSpc>
            </a:pPr>
            <a:r>
              <a:rPr lang="de-CH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den Ursprung des</a:t>
            </a:r>
          </a:p>
          <a:p>
            <a:pPr algn="ctr">
              <a:lnSpc>
                <a:spcPts val="3000"/>
              </a:lnSpc>
            </a:pPr>
            <a:r>
              <a:rPr lang="de-CH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sanften Berges.</a:t>
            </a:r>
            <a:endParaRPr lang="de-CH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2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sz="3500" dirty="0" smtClean="0"/>
              <a:t>RIGI BAHNEN AG</a:t>
            </a:r>
            <a:endParaRPr lang="de-CH" sz="35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22</a:t>
            </a:fld>
            <a:endParaRPr lang="de-CH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812799" y="954186"/>
            <a:ext cx="9550401" cy="376343"/>
          </a:xfrm>
        </p:spPr>
        <p:txBody>
          <a:bodyPr/>
          <a:lstStyle/>
          <a:p>
            <a:r>
              <a:rPr lang="de-CH" sz="2800" b="1" i="0" dirty="0" smtClean="0">
                <a:solidFill>
                  <a:srgbClr val="007A5A"/>
                </a:solidFill>
              </a:rPr>
              <a:t>Marke RIGI</a:t>
            </a:r>
            <a:endParaRPr lang="de-CH" sz="2800" b="1" i="0" dirty="0">
              <a:solidFill>
                <a:srgbClr val="007A5A"/>
              </a:solidFill>
            </a:endParaRPr>
          </a:p>
        </p:txBody>
      </p:sp>
      <p:sp>
        <p:nvSpPr>
          <p:cNvPr id="7" name="Inhaltsplatzhalter 3"/>
          <p:cNvSpPr>
            <a:spLocks noGrp="1"/>
          </p:cNvSpPr>
          <p:nvPr>
            <p:ph idx="1"/>
          </p:nvPr>
        </p:nvSpPr>
        <p:spPr>
          <a:xfrm>
            <a:off x="834044" y="1633796"/>
            <a:ext cx="10462952" cy="48251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2000" b="1" dirty="0"/>
              <a:t>Herleitung – Werte der Rigi</a:t>
            </a:r>
          </a:p>
          <a:p>
            <a:pPr>
              <a:lnSpc>
                <a:spcPct val="100000"/>
              </a:lnSpc>
            </a:pPr>
            <a:endParaRPr lang="de-CH" sz="2000" b="1" dirty="0"/>
          </a:p>
          <a:p>
            <a:pPr>
              <a:lnSpc>
                <a:spcPct val="100000"/>
              </a:lnSpc>
              <a:spcAft>
                <a:spcPts val="500"/>
              </a:spcAft>
              <a:tabLst>
                <a:tab pos="4846638" algn="l"/>
              </a:tabLst>
            </a:pPr>
            <a:r>
              <a:rPr lang="de-CH" sz="2000" b="1" dirty="0">
                <a:solidFill>
                  <a:srgbClr val="92D050"/>
                </a:solidFill>
              </a:rPr>
              <a:t>Markenwerte:	</a:t>
            </a:r>
            <a:r>
              <a:rPr lang="de-CH" sz="2000" b="1" dirty="0" smtClean="0">
                <a:solidFill>
                  <a:srgbClr val="92D050"/>
                </a:solidFill>
              </a:rPr>
              <a:t>Tonalität</a:t>
            </a:r>
            <a:r>
              <a:rPr lang="de-CH" sz="2000" b="1" dirty="0">
                <a:solidFill>
                  <a:srgbClr val="92D050"/>
                </a:solidFill>
              </a:rPr>
              <a:t>:</a:t>
            </a:r>
          </a:p>
          <a:p>
            <a:pPr>
              <a:lnSpc>
                <a:spcPct val="100000"/>
              </a:lnSpc>
              <a:spcAft>
                <a:spcPts val="500"/>
              </a:spcAft>
              <a:tabLst>
                <a:tab pos="4846638" algn="l"/>
              </a:tabLst>
            </a:pPr>
            <a:r>
              <a:rPr lang="de-CH" sz="2000" b="1" dirty="0"/>
              <a:t>Echt	</a:t>
            </a:r>
            <a:r>
              <a:rPr lang="de-CH" sz="2000" b="1" dirty="0" smtClean="0"/>
              <a:t>Sanft</a:t>
            </a:r>
            <a:endParaRPr lang="de-CH" sz="2000" b="1" dirty="0"/>
          </a:p>
          <a:p>
            <a:pPr>
              <a:lnSpc>
                <a:spcPct val="100000"/>
              </a:lnSpc>
              <a:spcAft>
                <a:spcPts val="500"/>
              </a:spcAft>
              <a:tabLst>
                <a:tab pos="4846638" algn="l"/>
              </a:tabLst>
            </a:pPr>
            <a:r>
              <a:rPr lang="de-CH" sz="2000" b="1" dirty="0"/>
              <a:t>Vielseitig 	</a:t>
            </a:r>
            <a:r>
              <a:rPr lang="de-CH" sz="2000" b="1" dirty="0" smtClean="0"/>
              <a:t>Spannend</a:t>
            </a:r>
            <a:endParaRPr lang="de-CH" sz="2000" b="1" dirty="0"/>
          </a:p>
          <a:p>
            <a:pPr>
              <a:lnSpc>
                <a:spcPct val="100000"/>
              </a:lnSpc>
              <a:spcAft>
                <a:spcPts val="500"/>
              </a:spcAft>
              <a:tabLst>
                <a:tab pos="4846638" algn="l"/>
              </a:tabLst>
            </a:pPr>
            <a:r>
              <a:rPr lang="de-CH" sz="2000" b="1" dirty="0"/>
              <a:t>Glaubwürdig 	</a:t>
            </a:r>
            <a:r>
              <a:rPr lang="de-CH" sz="2000" b="1" dirty="0" smtClean="0"/>
              <a:t>Charmant</a:t>
            </a:r>
            <a:endParaRPr lang="de-CH" sz="2000" b="1" dirty="0"/>
          </a:p>
          <a:p>
            <a:pPr>
              <a:lnSpc>
                <a:spcPct val="100000"/>
              </a:lnSpc>
              <a:spcAft>
                <a:spcPts val="500"/>
              </a:spcAft>
              <a:tabLst>
                <a:tab pos="4846638" algn="l"/>
              </a:tabLst>
            </a:pPr>
            <a:r>
              <a:rPr lang="de-CH" sz="2000" b="1" dirty="0"/>
              <a:t>Abenteuerlich 	</a:t>
            </a:r>
            <a:r>
              <a:rPr lang="de-CH" sz="2000" b="1" dirty="0" smtClean="0"/>
              <a:t>Emotional</a:t>
            </a:r>
            <a:endParaRPr lang="de-CH" sz="2000" b="1" dirty="0"/>
          </a:p>
          <a:p>
            <a:pPr>
              <a:lnSpc>
                <a:spcPct val="100000"/>
              </a:lnSpc>
              <a:spcAft>
                <a:spcPts val="500"/>
              </a:spcAft>
              <a:tabLst>
                <a:tab pos="4846638" algn="l"/>
              </a:tabLst>
            </a:pPr>
            <a:r>
              <a:rPr lang="de-CH" sz="2000" b="1" dirty="0"/>
              <a:t>Einzigartig	</a:t>
            </a:r>
            <a:r>
              <a:rPr lang="de-CH" sz="2000" b="1" dirty="0" smtClean="0"/>
              <a:t>Grün</a:t>
            </a:r>
            <a:endParaRPr lang="de-CH" sz="2000" b="1" dirty="0"/>
          </a:p>
          <a:p>
            <a:pPr>
              <a:lnSpc>
                <a:spcPct val="100000"/>
              </a:lnSpc>
              <a:spcAft>
                <a:spcPts val="500"/>
              </a:spcAft>
              <a:tabLst>
                <a:tab pos="4846638" algn="l"/>
              </a:tabLst>
            </a:pPr>
            <a:r>
              <a:rPr lang="de-CH" sz="2000" b="1" dirty="0"/>
              <a:t>Verwurzelt	</a:t>
            </a:r>
            <a:r>
              <a:rPr lang="de-CH" sz="2000" b="1" dirty="0" smtClean="0"/>
              <a:t>Natürlich</a:t>
            </a:r>
            <a:endParaRPr lang="de-CH" sz="2000" b="1" dirty="0"/>
          </a:p>
          <a:p>
            <a:pPr>
              <a:lnSpc>
                <a:spcPct val="100000"/>
              </a:lnSpc>
              <a:spcAft>
                <a:spcPts val="500"/>
              </a:spcAft>
              <a:tabLst>
                <a:tab pos="4846638" algn="l"/>
              </a:tabLst>
            </a:pPr>
            <a:r>
              <a:rPr lang="de-CH" sz="2000" b="1" dirty="0" smtClean="0"/>
              <a:t>Ursprünglich</a:t>
            </a:r>
            <a:endParaRPr lang="de-CH" sz="2000" b="1" dirty="0"/>
          </a:p>
        </p:txBody>
      </p:sp>
    </p:spTree>
    <p:extLst>
      <p:ext uri="{BB962C8B-B14F-4D97-AF65-F5344CB8AC3E}">
        <p14:creationId xmlns:p14="http://schemas.microsoft.com/office/powerpoint/2010/main" val="307717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0" b="4852"/>
          <a:stretch/>
        </p:blipFill>
        <p:spPr>
          <a:xfrm>
            <a:off x="0" y="0"/>
            <a:ext cx="12204907" cy="6849687"/>
          </a:xfrm>
          <a:prstGeom prst="rect">
            <a:avLst/>
          </a:prstGeom>
        </p:spPr>
      </p:pic>
      <p:pic>
        <p:nvPicPr>
          <p:cNvPr id="7" name="Bildplatzhalt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2876"/>
          <a:stretch>
            <a:fillRect/>
          </a:stretch>
        </p:blipFill>
        <p:spPr/>
      </p:pic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Aussichtsreich</a:t>
            </a:r>
          </a:p>
          <a:p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 smtClean="0"/>
              <a:t>Entdecke jetzt die Rigi!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410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sz="3500" dirty="0" smtClean="0"/>
              <a:t>RIGI BAHNEN AG</a:t>
            </a:r>
            <a:endParaRPr lang="de-CH" sz="35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24</a:t>
            </a:fld>
            <a:endParaRPr lang="de-CH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812799" y="954186"/>
            <a:ext cx="9550401" cy="376343"/>
          </a:xfrm>
        </p:spPr>
        <p:txBody>
          <a:bodyPr/>
          <a:lstStyle/>
          <a:p>
            <a:r>
              <a:rPr lang="de-CH" sz="2800" b="1" i="0" dirty="0" smtClean="0">
                <a:solidFill>
                  <a:srgbClr val="007A5A"/>
                </a:solidFill>
              </a:rPr>
              <a:t>Marke RIGI</a:t>
            </a:r>
            <a:endParaRPr lang="de-CH" sz="2800" b="1" i="0" dirty="0">
              <a:solidFill>
                <a:srgbClr val="007A5A"/>
              </a:solidFill>
            </a:endParaRPr>
          </a:p>
        </p:txBody>
      </p:sp>
      <p:sp>
        <p:nvSpPr>
          <p:cNvPr id="7" name="Inhaltsplatzhalter 3"/>
          <p:cNvSpPr>
            <a:spLocks noGrp="1"/>
          </p:cNvSpPr>
          <p:nvPr>
            <p:ph idx="1"/>
          </p:nvPr>
        </p:nvSpPr>
        <p:spPr>
          <a:xfrm>
            <a:off x="834044" y="1633796"/>
            <a:ext cx="10462952" cy="4825193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5021263" algn="l"/>
              </a:tabLst>
            </a:pPr>
            <a:r>
              <a:rPr lang="de-CH" sz="2000" b="1" dirty="0" smtClean="0"/>
              <a:t>Vollintegration	Teilintegration</a:t>
            </a:r>
            <a:endParaRPr lang="de-CH" sz="2000" b="1" dirty="0"/>
          </a:p>
          <a:p>
            <a:pPr>
              <a:lnSpc>
                <a:spcPct val="100000"/>
              </a:lnSpc>
            </a:pPr>
            <a:endParaRPr lang="de-CH" sz="1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571" b="15410"/>
          <a:stretch/>
        </p:blipFill>
        <p:spPr bwMode="auto">
          <a:xfrm>
            <a:off x="796918" y="2653664"/>
            <a:ext cx="3943780" cy="386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5018" y="1635976"/>
            <a:ext cx="990394" cy="98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08" r="2187"/>
          <a:stretch/>
        </p:blipFill>
        <p:spPr bwMode="auto">
          <a:xfrm>
            <a:off x="4942686" y="3137576"/>
            <a:ext cx="6435894" cy="330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8590" y="4867105"/>
            <a:ext cx="449936" cy="44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28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dirty="0" smtClean="0"/>
              <a:t>Neuer Markenauftritt</a:t>
            </a:r>
            <a:endParaRPr lang="de-CH" dirty="0"/>
          </a:p>
        </p:txBody>
      </p:sp>
      <p:pic>
        <p:nvPicPr>
          <p:cNvPr id="1026" name="Picture 2" descr="\\rigifile1\Daten$\Abteilung Marketing\BILDER-FILME-LOGOS\Bilder GV 2017\CKP_RigiBahnen_GV-2017\CKP_RigiBahnen_GV-2017-746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662" y="1215871"/>
            <a:ext cx="3290975" cy="219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rigifile1\Daten$\Abteilung Marketing\BILDER-FILME-LOGOS\Bilder GV 2017\CKP_RigiBahnen_GV-2017\CKP_RigiBahnen_GV-2017-746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330" y="1483200"/>
            <a:ext cx="3151845" cy="210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rigifile1\Daten$\Abteilung Marketing\BILDER-FILME-LOGOS\Bilder GV 2017\CKP_RigiBahnen_GV-2017\CKP_RigiBahnen_GV-2017-738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3720" y="3232166"/>
            <a:ext cx="3817474" cy="25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79" r="5653"/>
          <a:stretch/>
        </p:blipFill>
        <p:spPr>
          <a:xfrm>
            <a:off x="7933035" y="3706735"/>
            <a:ext cx="3466138" cy="231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sz="3500" dirty="0" smtClean="0"/>
              <a:t>RIGI BAHNEN AG</a:t>
            </a:r>
            <a:endParaRPr lang="de-CH" sz="35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812799" y="954186"/>
            <a:ext cx="9550401" cy="376343"/>
          </a:xfrm>
        </p:spPr>
        <p:txBody>
          <a:bodyPr/>
          <a:lstStyle/>
          <a:p>
            <a:r>
              <a:rPr lang="de-CH" sz="2800" b="1" i="0" dirty="0" smtClean="0">
                <a:solidFill>
                  <a:srgbClr val="007A5A"/>
                </a:solidFill>
              </a:rPr>
              <a:t>Marke RIGI</a:t>
            </a:r>
            <a:endParaRPr lang="de-CH" sz="2800" b="1" i="0" dirty="0">
              <a:solidFill>
                <a:srgbClr val="007A5A"/>
              </a:solidFill>
            </a:endParaRPr>
          </a:p>
        </p:txBody>
      </p:sp>
      <p:sp>
        <p:nvSpPr>
          <p:cNvPr id="7" name="Inhaltsplatzhalter 3"/>
          <p:cNvSpPr>
            <a:spLocks noGrp="1"/>
          </p:cNvSpPr>
          <p:nvPr>
            <p:ph idx="1"/>
          </p:nvPr>
        </p:nvSpPr>
        <p:spPr>
          <a:xfrm>
            <a:off x="834044" y="1633796"/>
            <a:ext cx="10462952" cy="4825193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5021263" algn="l"/>
              </a:tabLst>
            </a:pPr>
            <a:r>
              <a:rPr lang="de-CH" sz="2000" b="1" dirty="0" smtClean="0"/>
              <a:t>Schriftmarke – verbindendes Element der Bahnen</a:t>
            </a:r>
            <a:endParaRPr lang="de-CH" sz="2000" b="1" dirty="0"/>
          </a:p>
          <a:p>
            <a:pPr>
              <a:lnSpc>
                <a:spcPct val="100000"/>
              </a:lnSpc>
            </a:pPr>
            <a:endParaRPr lang="de-CH" sz="18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100113"/>
            <a:ext cx="6705464" cy="443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0664" y="2040598"/>
            <a:ext cx="3555376" cy="21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2475" y="4352627"/>
            <a:ext cx="3583564" cy="208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27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Die Rigi in den Medien</a:t>
            </a:r>
            <a:endParaRPr lang="de-CH" sz="35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smtClean="0"/>
              <a:t>Reaktionen auf Petition</a:t>
            </a:r>
            <a:endParaRPr lang="de-CH" sz="2400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2747">
            <a:off x="4262714" y="1286164"/>
            <a:ext cx="3696648" cy="4775200"/>
          </a:xfr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6616">
            <a:off x="357446" y="1473146"/>
            <a:ext cx="7148945" cy="58649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3187">
            <a:off x="6648768" y="5462024"/>
            <a:ext cx="5181424" cy="79523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8" y="5041002"/>
            <a:ext cx="6209348" cy="39647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40" y="1492370"/>
            <a:ext cx="3316800" cy="72555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059">
            <a:off x="112925" y="3435262"/>
            <a:ext cx="3346866" cy="49262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7" y="2498660"/>
            <a:ext cx="2809875" cy="39052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88" y="453050"/>
            <a:ext cx="4645369" cy="45470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2867">
            <a:off x="8640403" y="3117192"/>
            <a:ext cx="3084802" cy="81789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7" y="5437479"/>
            <a:ext cx="6076604" cy="43169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0183">
            <a:off x="6531110" y="4886528"/>
            <a:ext cx="5379321" cy="308947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6" y="5991285"/>
            <a:ext cx="5763865" cy="4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9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28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Strategie Masterplan</a:t>
            </a:r>
            <a:endParaRPr lang="de-CH" sz="35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smtClean="0"/>
              <a:t>Visionen</a:t>
            </a:r>
            <a:endParaRPr lang="de-CH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36" t="13923" r="26555" b="6952"/>
          <a:stretch/>
        </p:blipFill>
        <p:spPr>
          <a:xfrm rot="5400000">
            <a:off x="7486628" y="2000634"/>
            <a:ext cx="3507842" cy="2827933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7" y="1589131"/>
            <a:ext cx="6753069" cy="4775200"/>
          </a:xfrm>
        </p:spPr>
      </p:pic>
    </p:spTree>
    <p:extLst>
      <p:ext uri="{BB962C8B-B14F-4D97-AF65-F5344CB8AC3E}">
        <p14:creationId xmlns:p14="http://schemas.microsoft.com/office/powerpoint/2010/main" val="413341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29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4"/>
          <a:stretch/>
        </p:blipFill>
        <p:spPr>
          <a:xfrm>
            <a:off x="742116" y="0"/>
            <a:ext cx="11587913" cy="6858000"/>
          </a:xfrm>
        </p:spPr>
      </p:pic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4974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63280" y="973202"/>
            <a:ext cx="10355667" cy="657190"/>
          </a:xfrm>
        </p:spPr>
        <p:txBody>
          <a:bodyPr/>
          <a:lstStyle/>
          <a:p>
            <a:endParaRPr lang="de-DE" sz="500" b="1" dirty="0" smtClean="0"/>
          </a:p>
          <a:p>
            <a:r>
              <a:rPr lang="de-DE" sz="2000" b="1" dirty="0" smtClean="0"/>
              <a:t>Was </a:t>
            </a:r>
            <a:r>
              <a:rPr lang="de-DE" sz="2000" b="1" dirty="0"/>
              <a:t>1871 mit der ersten Bergbahn Europas begann, </a:t>
            </a:r>
            <a:r>
              <a:rPr lang="de-DE" sz="2000" b="1" dirty="0" smtClean="0"/>
              <a:t>…</a:t>
            </a:r>
            <a:endParaRPr lang="de-CH" sz="2000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pic>
        <p:nvPicPr>
          <p:cNvPr id="1029" name="Picture 5" descr="H:\Abteilung Marketing\BILDER-FILME-LOGOS\Bilder Fokus Bahnen\Nostalgieflotte\Scannen00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883" y="1937508"/>
            <a:ext cx="3293150" cy="447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Abteilung Marketing\BILDER-FILME-LOGOS\Bilder Fokus Bahnen\Nostalgieflotte\Scannen000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8" t="4891" r="4399" b="5381"/>
          <a:stretch/>
        </p:blipFill>
        <p:spPr bwMode="auto">
          <a:xfrm>
            <a:off x="794621" y="1945600"/>
            <a:ext cx="5865124" cy="447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/>
              <a:t>RIGI BAHNEN </a:t>
            </a:r>
            <a:r>
              <a:rPr lang="de-CH" sz="3500" dirty="0" smtClean="0"/>
              <a:t>AG</a:t>
            </a:r>
            <a:endParaRPr lang="de-CH" sz="3500" dirty="0"/>
          </a:p>
        </p:txBody>
      </p:sp>
    </p:spTree>
    <p:extLst>
      <p:ext uri="{BB962C8B-B14F-4D97-AF65-F5344CB8AC3E}">
        <p14:creationId xmlns:p14="http://schemas.microsoft.com/office/powerpoint/2010/main" val="64141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10" y="9467"/>
            <a:ext cx="11404077" cy="8064000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30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672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sz="3500" dirty="0" smtClean="0"/>
              <a:t>RIGI BAHNEN AG</a:t>
            </a:r>
            <a:endParaRPr lang="de-CH" sz="35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31</a:t>
            </a:fld>
            <a:endParaRPr lang="de-CH" dirty="0"/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812799" y="954186"/>
            <a:ext cx="9550401" cy="376343"/>
          </a:xfrm>
        </p:spPr>
        <p:txBody>
          <a:bodyPr/>
          <a:lstStyle/>
          <a:p>
            <a:r>
              <a:rPr lang="de-CH" sz="2400" b="1" i="0" dirty="0" smtClean="0">
                <a:solidFill>
                  <a:srgbClr val="007A5A"/>
                </a:solidFill>
              </a:rPr>
              <a:t>Gipfelankunft, Rigi Kulm</a:t>
            </a:r>
            <a:endParaRPr lang="de-CH" sz="2400" b="1" i="0" dirty="0">
              <a:solidFill>
                <a:srgbClr val="007A5A"/>
              </a:solidFill>
            </a:endParaRPr>
          </a:p>
        </p:txBody>
      </p:sp>
      <p:sp>
        <p:nvSpPr>
          <p:cNvPr id="7" name="Inhaltsplatzhalter 3"/>
          <p:cNvSpPr>
            <a:spLocks noGrp="1"/>
          </p:cNvSpPr>
          <p:nvPr>
            <p:ph idx="1"/>
          </p:nvPr>
        </p:nvSpPr>
        <p:spPr>
          <a:xfrm>
            <a:off x="834044" y="1558979"/>
            <a:ext cx="10462952" cy="482519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de-CH" sz="2000" b="1" dirty="0">
                <a:solidFill>
                  <a:srgbClr val="007A5A"/>
                </a:solidFill>
              </a:rPr>
              <a:t>Personenverkehr, Gastronomie, Hotellerie, Shopping, Erlebnisangebote, Services, Logistik, etc.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55" b="8363"/>
          <a:stretch/>
        </p:blipFill>
        <p:spPr>
          <a:xfrm>
            <a:off x="1827462" y="2343715"/>
            <a:ext cx="3642752" cy="419949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50"/>
          <a:stretch/>
        </p:blipFill>
        <p:spPr>
          <a:xfrm>
            <a:off x="6544021" y="2449651"/>
            <a:ext cx="3452062" cy="409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6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805" y="1918344"/>
            <a:ext cx="4800000" cy="3600000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32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Strategie | Masterplan</a:t>
            </a:r>
            <a:endParaRPr lang="de-CH" sz="35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 smtClean="0"/>
              <a:t>Visualisierungen</a:t>
            </a:r>
            <a:endParaRPr lang="de-CH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7" y="1918344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1479665"/>
            <a:ext cx="10540841" cy="492944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b="1" dirty="0"/>
              <a:t>								</a:t>
            </a:r>
          </a:p>
          <a:p>
            <a:pPr marL="4752975" indent="190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7A5A"/>
                </a:solidFill>
              </a:rPr>
              <a:t>	</a:t>
            </a:r>
            <a:r>
              <a:rPr lang="de-DE" sz="2000" b="1" dirty="0" smtClean="0">
                <a:solidFill>
                  <a:srgbClr val="007A5A"/>
                </a:solidFill>
              </a:rPr>
              <a:t> Design </a:t>
            </a:r>
            <a:r>
              <a:rPr lang="de-DE" sz="2000" b="1" dirty="0">
                <a:solidFill>
                  <a:srgbClr val="007A5A"/>
                </a:solidFill>
              </a:rPr>
              <a:t>analog RIGI BAHNEN </a:t>
            </a:r>
            <a:r>
              <a:rPr lang="de-DE" sz="2000" b="1" dirty="0" smtClean="0">
                <a:solidFill>
                  <a:srgbClr val="007A5A"/>
                </a:solidFill>
              </a:rPr>
              <a:t>AG</a:t>
            </a:r>
          </a:p>
          <a:p>
            <a:pPr marL="4752975" indent="190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>
              <a:solidFill>
                <a:srgbClr val="007A5A"/>
              </a:solidFill>
            </a:endParaRPr>
          </a:p>
          <a:p>
            <a:pPr marL="4752975" indent="190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 smtClean="0">
              <a:solidFill>
                <a:srgbClr val="007A5A"/>
              </a:solidFill>
            </a:endParaRPr>
          </a:p>
          <a:p>
            <a:pPr marL="4752975" indent="190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7A5A"/>
                </a:solidFill>
              </a:rPr>
              <a:t> </a:t>
            </a:r>
            <a:r>
              <a:rPr lang="de-DE" sz="2000" b="1" dirty="0" smtClean="0">
                <a:solidFill>
                  <a:srgbClr val="007A5A"/>
                </a:solidFill>
              </a:rPr>
              <a:t>Neue Marke vollumfänglich integriert</a:t>
            </a:r>
          </a:p>
          <a:p>
            <a:pPr marL="4752975" indent="190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>
              <a:solidFill>
                <a:srgbClr val="007A5A"/>
              </a:solidFill>
            </a:endParaRPr>
          </a:p>
          <a:p>
            <a:pPr marL="4752975" indent="190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 smtClean="0">
              <a:solidFill>
                <a:srgbClr val="007A5A"/>
              </a:solidFill>
            </a:endParaRPr>
          </a:p>
          <a:p>
            <a:pPr marL="4752975" indent="190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7A5A"/>
                </a:solidFill>
              </a:rPr>
              <a:t> </a:t>
            </a:r>
            <a:r>
              <a:rPr lang="de-DE" sz="2000" b="1" dirty="0" smtClean="0">
                <a:solidFill>
                  <a:srgbClr val="007A5A"/>
                </a:solidFill>
              </a:rPr>
              <a:t>Inbetriebnahme 23. Dezember 2017</a:t>
            </a:r>
            <a:endParaRPr lang="de-DE" sz="2000" b="1" dirty="0">
              <a:solidFill>
                <a:srgbClr val="007A5A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33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2400" dirty="0" smtClean="0"/>
              <a:t>Luftseilbahn </a:t>
            </a:r>
            <a:r>
              <a:rPr lang="de-CH" sz="2400" dirty="0" err="1" smtClean="0"/>
              <a:t>Kräbel</a:t>
            </a:r>
            <a:r>
              <a:rPr lang="de-CH" sz="2400" dirty="0" smtClean="0"/>
              <a:t> – Rigi </a:t>
            </a:r>
            <a:r>
              <a:rPr lang="de-CH" sz="2400" dirty="0" err="1" smtClean="0"/>
              <a:t>Scheidegg</a:t>
            </a:r>
            <a:endParaRPr lang="de-CH" sz="24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4400" dirty="0"/>
          </a:p>
        </p:txBody>
      </p:sp>
      <p:pic>
        <p:nvPicPr>
          <p:cNvPr id="10" name="Picture 2" descr="\\RIGIFILE1\UserHome$\sglaser\Desktop\LWRK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84" b="26120"/>
          <a:stretch/>
        </p:blipFill>
        <p:spPr bwMode="auto">
          <a:xfrm>
            <a:off x="827177" y="1492370"/>
            <a:ext cx="3727891" cy="406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4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1479665"/>
            <a:ext cx="10540841" cy="492944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2000" b="1" dirty="0" smtClean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400" b="1" dirty="0" smtClean="0">
                <a:solidFill>
                  <a:srgbClr val="007A5A"/>
                </a:solidFill>
              </a:rPr>
              <a:t>Hochperron  </a:t>
            </a:r>
            <a:r>
              <a:rPr lang="de-CH" sz="2400" b="1" dirty="0">
                <a:solidFill>
                  <a:srgbClr val="007A5A"/>
                </a:solidFill>
              </a:rPr>
              <a:t>Goldau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2400" b="1" dirty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2400" b="1" dirty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400" b="1" dirty="0">
                <a:solidFill>
                  <a:srgbClr val="007A5A"/>
                </a:solidFill>
              </a:rPr>
              <a:t>Raumentwicklung Goldau</a:t>
            </a:r>
          </a:p>
          <a:p>
            <a:pPr>
              <a:lnSpc>
                <a:spcPct val="100000"/>
              </a:lnSpc>
            </a:pPr>
            <a:r>
              <a:rPr lang="de-CH" sz="2400" b="1" dirty="0">
                <a:solidFill>
                  <a:srgbClr val="007A5A"/>
                </a:solidFill>
              </a:rPr>
              <a:t>     (Areale Bahnhof Goldau &amp; Gebiet Autobahn A4)</a:t>
            </a:r>
          </a:p>
          <a:p>
            <a:pPr>
              <a:lnSpc>
                <a:spcPct val="100000"/>
              </a:lnSpc>
            </a:pPr>
            <a:endParaRPr lang="de-CH" sz="2400" b="1" dirty="0">
              <a:solidFill>
                <a:srgbClr val="007A5A"/>
              </a:solidFill>
            </a:endParaRPr>
          </a:p>
          <a:p>
            <a:pPr>
              <a:lnSpc>
                <a:spcPct val="100000"/>
              </a:lnSpc>
            </a:pPr>
            <a:endParaRPr lang="de-CH" sz="2400" b="1" dirty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400" b="1" dirty="0">
                <a:solidFill>
                  <a:srgbClr val="007A5A"/>
                </a:solidFill>
              </a:rPr>
              <a:t>Luftseilbahn Weggis – Rigi Kaltbad</a:t>
            </a:r>
          </a:p>
          <a:p>
            <a:pPr>
              <a:lnSpc>
                <a:spcPct val="100000"/>
              </a:lnSpc>
            </a:pPr>
            <a:endParaRPr lang="de-CH" sz="2400" b="1" dirty="0">
              <a:solidFill>
                <a:srgbClr val="007A5A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34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Projekte</a:t>
            </a:r>
          </a:p>
          <a:p>
            <a:r>
              <a:rPr lang="de-CH" sz="2400" dirty="0" smtClean="0"/>
              <a:t>Es wird uns nicht langweilig!</a:t>
            </a:r>
            <a:endParaRPr lang="de-CH" sz="24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4400" dirty="0"/>
          </a:p>
        </p:txBody>
      </p:sp>
    </p:spTree>
    <p:extLst>
      <p:ext uri="{BB962C8B-B14F-4D97-AF65-F5344CB8AC3E}">
        <p14:creationId xmlns:p14="http://schemas.microsoft.com/office/powerpoint/2010/main" val="252888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1479665"/>
            <a:ext cx="10540841" cy="492944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b="1" dirty="0"/>
              <a:t>								</a:t>
            </a:r>
          </a:p>
          <a:p>
            <a:pPr marL="4933950" indent="-857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7A5A"/>
                </a:solidFill>
              </a:rPr>
              <a:t> </a:t>
            </a:r>
            <a:r>
              <a:rPr lang="de-DE" sz="2000" b="1" dirty="0">
                <a:solidFill>
                  <a:srgbClr val="007A5A"/>
                </a:solidFill>
              </a:rPr>
              <a:t>Eröffnung 1. Juli </a:t>
            </a:r>
            <a:r>
              <a:rPr lang="de-DE" sz="2000" b="1" dirty="0" smtClean="0">
                <a:solidFill>
                  <a:srgbClr val="007A5A"/>
                </a:solidFill>
              </a:rPr>
              <a:t>2017</a:t>
            </a:r>
          </a:p>
          <a:p>
            <a:pPr marL="4933950" indent="-8572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 smtClean="0">
              <a:solidFill>
                <a:srgbClr val="007A5A"/>
              </a:solidFill>
            </a:endParaRPr>
          </a:p>
          <a:p>
            <a:pPr marL="4933950" indent="-8572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 smtClean="0">
              <a:solidFill>
                <a:srgbClr val="007A5A"/>
              </a:solidFill>
            </a:endParaRP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007A5A"/>
                </a:solidFill>
              </a:rPr>
              <a:t> Eidgenössische Denkmalpflege: </a:t>
            </a:r>
          </a:p>
          <a:p>
            <a:pPr marL="4848225">
              <a:lnSpc>
                <a:spcPct val="100000"/>
              </a:lnSpc>
            </a:pPr>
            <a:r>
              <a:rPr lang="de-DE" sz="2000" b="1" dirty="0">
                <a:solidFill>
                  <a:srgbClr val="007A5A"/>
                </a:solidFill>
              </a:rPr>
              <a:t> </a:t>
            </a:r>
            <a:r>
              <a:rPr lang="de-DE" sz="2000" b="1" dirty="0" smtClean="0">
                <a:solidFill>
                  <a:srgbClr val="007A5A"/>
                </a:solidFill>
              </a:rPr>
              <a:t> auf gleicher Stufe wie Kloster Einsiedeln</a:t>
            </a: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 smtClean="0">
              <a:solidFill>
                <a:srgbClr val="007A5A"/>
              </a:solidFill>
            </a:endParaRP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>
              <a:solidFill>
                <a:srgbClr val="007A5A"/>
              </a:solidFill>
            </a:endParaRP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007A5A"/>
                </a:solidFill>
              </a:rPr>
              <a:t> Gleiche Bauweise wie der Eiffelturm Paris</a:t>
            </a: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 smtClean="0">
              <a:solidFill>
                <a:srgbClr val="007A5A"/>
              </a:solidFill>
            </a:endParaRP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 smtClean="0">
              <a:solidFill>
                <a:srgbClr val="007A5A"/>
              </a:solidFill>
            </a:endParaRP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007A5A"/>
                </a:solidFill>
              </a:rPr>
              <a:t> Generell sehr anspruchsvolles Bauwerk</a:t>
            </a:r>
            <a:endParaRPr lang="de-DE" sz="2000" b="1" dirty="0">
              <a:solidFill>
                <a:srgbClr val="007A5A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35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Projekte</a:t>
            </a:r>
          </a:p>
          <a:p>
            <a:r>
              <a:rPr lang="de-CH" sz="2400" dirty="0" smtClean="0"/>
              <a:t>Hochperron Goldau</a:t>
            </a:r>
            <a:endParaRPr lang="de-CH" sz="24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4400" dirty="0"/>
          </a:p>
        </p:txBody>
      </p:sp>
      <p:pic>
        <p:nvPicPr>
          <p:cNvPr id="10" name="Picture 4" descr="H:\Abteilung Technik-Projekte\02_Laufende Projekte\2016 ARB2000-Bahnhof Goldau\Bahnhof Goldau Hochperron-2006\_Hochperron 2013\Aktuelle Bilder\20160215_Bilder HP_MedienBaustart_Schlussetappe\20160215_Hochperron_Goldau_RIGI BAHNEN AG\PPF_01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469" b="18227"/>
          <a:stretch/>
        </p:blipFill>
        <p:spPr bwMode="auto">
          <a:xfrm>
            <a:off x="827177" y="1729350"/>
            <a:ext cx="4582830" cy="34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36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Projekte</a:t>
            </a:r>
          </a:p>
          <a:p>
            <a:r>
              <a:rPr lang="de-CH" sz="2400" dirty="0" smtClean="0"/>
              <a:t>Hochperron Goldau</a:t>
            </a:r>
            <a:endParaRPr lang="de-CH" sz="24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4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1801" y="3872582"/>
            <a:ext cx="3479887" cy="260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50752">
            <a:off x="420613" y="1851932"/>
            <a:ext cx="2884091" cy="2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746" y="1464091"/>
            <a:ext cx="4206238" cy="28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4853">
            <a:off x="9291472" y="874818"/>
            <a:ext cx="2172209" cy="289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642" y="4041467"/>
            <a:ext cx="3297006" cy="247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8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1479665"/>
            <a:ext cx="10540841" cy="4929447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de-DE" sz="2000" b="1" dirty="0"/>
          </a:p>
          <a:p>
            <a:pPr>
              <a:lnSpc>
                <a:spcPct val="100000"/>
              </a:lnSpc>
            </a:pPr>
            <a:r>
              <a:rPr lang="de-DE" sz="2000" b="1" dirty="0" smtClean="0"/>
              <a:t>				</a:t>
            </a:r>
            <a:endParaRPr lang="de-DE" sz="2000" b="1" dirty="0">
              <a:solidFill>
                <a:srgbClr val="007A5A"/>
              </a:solidFill>
            </a:endParaRPr>
          </a:p>
          <a:p>
            <a:pPr>
              <a:lnSpc>
                <a:spcPct val="100000"/>
              </a:lnSpc>
            </a:pPr>
            <a:endParaRPr lang="de-DE" sz="2000" b="1" dirty="0">
              <a:solidFill>
                <a:srgbClr val="007A5A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rgbClr val="007A5A"/>
                </a:solidFill>
              </a:rPr>
              <a:t>				</a:t>
            </a:r>
          </a:p>
          <a:p>
            <a:pPr>
              <a:lnSpc>
                <a:spcPct val="100000"/>
              </a:lnSpc>
            </a:pPr>
            <a:endParaRPr lang="de-DE" sz="2000" b="1" dirty="0">
              <a:solidFill>
                <a:srgbClr val="007A5A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rgbClr val="007A5A"/>
                </a:solidFill>
              </a:rPr>
              <a:t>				</a:t>
            </a:r>
          </a:p>
          <a:p>
            <a:pPr>
              <a:lnSpc>
                <a:spcPct val="100000"/>
              </a:lnSpc>
            </a:pPr>
            <a:endParaRPr lang="de-DE" sz="2000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37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Projekte</a:t>
            </a:r>
          </a:p>
          <a:p>
            <a:r>
              <a:rPr lang="de-CH" sz="2400" dirty="0" smtClean="0"/>
              <a:t>Raumentwicklung Goldau</a:t>
            </a:r>
            <a:endParaRPr lang="de-CH" sz="24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4400" dirty="0"/>
          </a:p>
        </p:txBody>
      </p:sp>
      <p:pic>
        <p:nvPicPr>
          <p:cNvPr id="10" name="Bildplatzhalter 13" descr="Bestand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76" r="5740" b="12876"/>
          <a:stretch/>
        </p:blipFill>
        <p:spPr>
          <a:xfrm>
            <a:off x="717771" y="1572462"/>
            <a:ext cx="4587829" cy="2553674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</p:spPr>
      </p:pic>
      <p:pic>
        <p:nvPicPr>
          <p:cNvPr id="11" name="Bildplatzhalter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01" b="20067"/>
          <a:stretch/>
        </p:blipFill>
        <p:spPr>
          <a:xfrm>
            <a:off x="2688521" y="4080794"/>
            <a:ext cx="6886229" cy="2502441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5727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8" descr="04b_Rendering Kabine CWA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4" t="944" r="15346" b="8206"/>
          <a:stretch/>
        </p:blipFill>
        <p:spPr>
          <a:xfrm>
            <a:off x="3527821" y="4115498"/>
            <a:ext cx="1288897" cy="1202325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1479665"/>
            <a:ext cx="10540841" cy="492944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b="1" dirty="0"/>
              <a:t>								</a:t>
            </a: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007A5A"/>
                </a:solidFill>
              </a:rPr>
              <a:t> Erster Informationsanlass fand statt</a:t>
            </a: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 smtClean="0">
              <a:solidFill>
                <a:srgbClr val="007A5A"/>
              </a:solidFill>
            </a:endParaRP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>
              <a:solidFill>
                <a:srgbClr val="007A5A"/>
              </a:solidFill>
            </a:endParaRP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007A5A"/>
                </a:solidFill>
              </a:rPr>
              <a:t> Lieferantenentscheid</a:t>
            </a:r>
            <a:endParaRPr lang="de-DE" sz="2000" b="1" dirty="0">
              <a:solidFill>
                <a:srgbClr val="007A5A"/>
              </a:solidFill>
            </a:endParaRP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 smtClean="0">
              <a:solidFill>
                <a:srgbClr val="007A5A"/>
              </a:solidFill>
            </a:endParaRP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b="1" dirty="0" smtClean="0">
              <a:solidFill>
                <a:srgbClr val="007A5A"/>
              </a:solidFill>
            </a:endParaRPr>
          </a:p>
          <a:p>
            <a:pPr marL="48482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7A5A"/>
                </a:solidFill>
              </a:rPr>
              <a:t> </a:t>
            </a:r>
            <a:r>
              <a:rPr lang="de-DE" sz="2000" b="1" dirty="0" smtClean="0">
                <a:solidFill>
                  <a:srgbClr val="007A5A"/>
                </a:solidFill>
              </a:rPr>
              <a:t>Weiteres Vorgehen: </a:t>
            </a:r>
          </a:p>
          <a:p>
            <a:pPr marL="4848225">
              <a:lnSpc>
                <a:spcPct val="100000"/>
              </a:lnSpc>
            </a:pPr>
            <a:r>
              <a:rPr lang="de-DE" sz="2000" b="1" dirty="0">
                <a:solidFill>
                  <a:srgbClr val="007A5A"/>
                </a:solidFill>
              </a:rPr>
              <a:t> </a:t>
            </a:r>
            <a:r>
              <a:rPr lang="de-DE" sz="2000" b="1" dirty="0" smtClean="0">
                <a:solidFill>
                  <a:srgbClr val="007A5A"/>
                </a:solidFill>
              </a:rPr>
              <a:t> Pendelbahn(Luftseilbahn) oder Gondelbahn</a:t>
            </a:r>
            <a:endParaRPr lang="de-DE" sz="2000" b="1" dirty="0">
              <a:solidFill>
                <a:srgbClr val="007A5A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38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Projekte</a:t>
            </a:r>
          </a:p>
          <a:p>
            <a:r>
              <a:rPr lang="de-CH" sz="2400" dirty="0" smtClean="0"/>
              <a:t>Luftseilbahn Weggis – Rigi Kaltbad</a:t>
            </a:r>
            <a:endParaRPr lang="de-CH" sz="24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4400" dirty="0"/>
          </a:p>
        </p:txBody>
      </p:sp>
      <p:pic>
        <p:nvPicPr>
          <p:cNvPr id="10" name="Bild 9" descr="Kabine copy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5" r="20302" b="13444"/>
          <a:stretch/>
        </p:blipFill>
        <p:spPr>
          <a:xfrm>
            <a:off x="424185" y="1547345"/>
            <a:ext cx="3182848" cy="2568153"/>
          </a:xfrm>
          <a:prstGeom prst="rect">
            <a:avLst/>
          </a:prstGeom>
        </p:spPr>
      </p:pic>
      <p:pic>
        <p:nvPicPr>
          <p:cNvPr id="9" name="Inhaltsplatzhalter 8" descr="04b_Rendering Kabine CWA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4" t="944" r="15346" b="8206"/>
          <a:stretch/>
        </p:blipFill>
        <p:spPr>
          <a:xfrm>
            <a:off x="2194321" y="4652181"/>
            <a:ext cx="1333500" cy="1243932"/>
          </a:xfrm>
          <a:prstGeom prst="rect">
            <a:avLst/>
          </a:prstGeom>
        </p:spPr>
      </p:pic>
      <p:pic>
        <p:nvPicPr>
          <p:cNvPr id="12" name="Inhaltsplatzhalter 8" descr="04b_Rendering Kabine CWA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4" t="944" r="15346" b="8206"/>
          <a:stretch/>
        </p:blipFill>
        <p:spPr>
          <a:xfrm>
            <a:off x="827177" y="5220265"/>
            <a:ext cx="1391261" cy="129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8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1479665"/>
            <a:ext cx="10540841" cy="492944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2000" b="1" dirty="0" smtClean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400" b="1" dirty="0" smtClean="0">
                <a:solidFill>
                  <a:srgbClr val="007A5A"/>
                </a:solidFill>
              </a:rPr>
              <a:t>Standortgemeinden Weggis, Vitznau, </a:t>
            </a:r>
            <a:r>
              <a:rPr lang="de-CH" sz="2400" b="1" dirty="0" err="1" smtClean="0">
                <a:solidFill>
                  <a:srgbClr val="007A5A"/>
                </a:solidFill>
              </a:rPr>
              <a:t>Gersau</a:t>
            </a:r>
            <a:r>
              <a:rPr lang="de-CH" sz="2400" b="1" dirty="0" smtClean="0">
                <a:solidFill>
                  <a:srgbClr val="007A5A"/>
                </a:solidFill>
              </a:rPr>
              <a:t>, </a:t>
            </a:r>
            <a:r>
              <a:rPr lang="de-CH" sz="2400" b="1" dirty="0" err="1" smtClean="0">
                <a:solidFill>
                  <a:srgbClr val="007A5A"/>
                </a:solidFill>
              </a:rPr>
              <a:t>Lauerz</a:t>
            </a:r>
            <a:r>
              <a:rPr lang="de-CH" sz="2400" b="1" dirty="0" smtClean="0">
                <a:solidFill>
                  <a:srgbClr val="007A5A"/>
                </a:solidFill>
              </a:rPr>
              <a:t>, Goldau</a:t>
            </a:r>
            <a:endParaRPr lang="de-CH" sz="2400" b="1" dirty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2400" b="1" dirty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2400" b="1" dirty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400" b="1" dirty="0" smtClean="0">
                <a:solidFill>
                  <a:srgbClr val="007A5A"/>
                </a:solidFill>
              </a:rPr>
              <a:t>Kostenlose Sonderfahren 1 x pro Jahr sowie tarifarische Ermässigung</a:t>
            </a:r>
            <a:endParaRPr lang="de-CH" sz="2400" b="1" dirty="0">
              <a:solidFill>
                <a:srgbClr val="007A5A"/>
              </a:solidFill>
            </a:endParaRPr>
          </a:p>
          <a:p>
            <a:pPr>
              <a:lnSpc>
                <a:spcPct val="100000"/>
              </a:lnSpc>
            </a:pPr>
            <a:endParaRPr lang="de-CH" sz="2400" b="1" dirty="0">
              <a:solidFill>
                <a:srgbClr val="007A5A"/>
              </a:solidFill>
            </a:endParaRPr>
          </a:p>
          <a:p>
            <a:pPr>
              <a:lnSpc>
                <a:spcPct val="100000"/>
              </a:lnSpc>
            </a:pPr>
            <a:endParaRPr lang="de-CH" sz="2400" b="1" dirty="0">
              <a:solidFill>
                <a:srgbClr val="007A5A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sz="2400" b="1" dirty="0" smtClean="0">
                <a:solidFill>
                  <a:srgbClr val="007A5A"/>
                </a:solidFill>
              </a:rPr>
              <a:t>Einbezug bei Grossprojekten</a:t>
            </a:r>
            <a:endParaRPr lang="de-CH" sz="2400" b="1" dirty="0">
              <a:solidFill>
                <a:srgbClr val="007A5A"/>
              </a:solidFill>
            </a:endParaRPr>
          </a:p>
          <a:p>
            <a:pPr>
              <a:lnSpc>
                <a:spcPct val="100000"/>
              </a:lnSpc>
            </a:pPr>
            <a:endParaRPr lang="de-CH" sz="2400" b="1" dirty="0">
              <a:solidFill>
                <a:srgbClr val="007A5A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39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Einheimische Bevölkerung</a:t>
            </a:r>
          </a:p>
          <a:p>
            <a:r>
              <a:rPr lang="de-CH" sz="2400" dirty="0" smtClean="0"/>
              <a:t>Bedeutung für die RIGI BAHNEN AG</a:t>
            </a:r>
            <a:endParaRPr lang="de-CH" sz="24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4400" dirty="0"/>
          </a:p>
        </p:txBody>
      </p:sp>
    </p:spTree>
    <p:extLst>
      <p:ext uri="{BB962C8B-B14F-4D97-AF65-F5344CB8AC3E}">
        <p14:creationId xmlns:p14="http://schemas.microsoft.com/office/powerpoint/2010/main" val="253728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1426" y="1041291"/>
            <a:ext cx="10563871" cy="1382724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de-DE" sz="2000" b="1" dirty="0" smtClean="0"/>
              <a:t>… </a:t>
            </a:r>
            <a:r>
              <a:rPr lang="de-DE" sz="2000" b="1" dirty="0"/>
              <a:t>ist heute ein einzigartiges </a:t>
            </a:r>
            <a:r>
              <a:rPr lang="de-DE" sz="2000" b="1" dirty="0" smtClean="0"/>
              <a:t>Gesamtangebot von historischem Kulturerbe bis </a:t>
            </a:r>
            <a:r>
              <a:rPr lang="de-DE" sz="2000" b="1" dirty="0"/>
              <a:t>hin zur modernen </a:t>
            </a:r>
            <a:r>
              <a:rPr lang="de-DE" sz="2000" b="1" dirty="0" smtClean="0"/>
              <a:t>Bahn mit eigenen Gastronomiebetrieben</a:t>
            </a:r>
            <a:r>
              <a:rPr lang="de-DE" sz="2000" b="1" dirty="0"/>
              <a:t>.</a:t>
            </a:r>
            <a:endParaRPr lang="de-CH" sz="2000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4</a:t>
            </a:fld>
            <a:endParaRPr lang="de-CH" dirty="0"/>
          </a:p>
        </p:txBody>
      </p:sp>
      <p:pic>
        <p:nvPicPr>
          <p:cNvPr id="1028" name="Picture 4" descr="H:\Abteilung Marketing\BILDER-FILME-LOGOS\Fotografen - Shootings - Diverses\Welling\img_0408 RIGI Kulm inkl. Staffe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" t="13790" r="131" b="6291"/>
          <a:stretch/>
        </p:blipFill>
        <p:spPr bwMode="auto">
          <a:xfrm>
            <a:off x="806400" y="2481992"/>
            <a:ext cx="7343992" cy="391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/>
              <a:t>RIGI BAHNEN AG</a:t>
            </a:r>
          </a:p>
          <a:p>
            <a:endParaRPr lang="de-CH" dirty="0" smtClean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386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/>
          <a:stretch/>
        </p:blipFill>
        <p:spPr>
          <a:xfrm>
            <a:off x="0" y="0"/>
            <a:ext cx="12216915" cy="6857980"/>
          </a:xfrm>
          <a:prstGeom prst="rect">
            <a:avLst/>
          </a:prstGeom>
        </p:spPr>
      </p:pic>
      <p:pic>
        <p:nvPicPr>
          <p:cNvPr id="8" name="Bildplatzhalter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2876"/>
          <a:stretch>
            <a:fillRect/>
          </a:stretch>
        </p:blipFill>
        <p:spPr/>
      </p:pic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12457" y="1836298"/>
            <a:ext cx="12192000" cy="1738174"/>
          </a:xfrm>
        </p:spPr>
        <p:txBody>
          <a:bodyPr/>
          <a:lstStyle/>
          <a:p>
            <a:r>
              <a:rPr lang="de-CH" sz="5500" dirty="0" smtClean="0">
                <a:sym typeface="Symbol"/>
              </a:rPr>
              <a:t>Herzlichen Dank</a:t>
            </a:r>
            <a:br>
              <a:rPr lang="de-CH" sz="5500" dirty="0" smtClean="0">
                <a:sym typeface="Symbol"/>
              </a:rPr>
            </a:br>
            <a:r>
              <a:rPr lang="de-CH" sz="5500" dirty="0" smtClean="0">
                <a:sym typeface="Symbol"/>
              </a:rPr>
              <a:t>für Ihre Aufmerksamkeit!</a:t>
            </a:r>
            <a:endParaRPr lang="de-CH" sz="5500" dirty="0"/>
          </a:p>
        </p:txBody>
      </p:sp>
    </p:spTree>
    <p:extLst>
      <p:ext uri="{BB962C8B-B14F-4D97-AF65-F5344CB8AC3E}">
        <p14:creationId xmlns:p14="http://schemas.microsoft.com/office/powerpoint/2010/main" val="359725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1479665"/>
            <a:ext cx="10540841" cy="4929447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de-DE" sz="2000" b="1" dirty="0" smtClean="0"/>
              <a:t>Diskussion / </a:t>
            </a:r>
            <a:r>
              <a:rPr lang="de-CH" sz="2000" b="1" dirty="0" smtClean="0"/>
              <a:t>Fragen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41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RIGI BAHNEN AG</a:t>
            </a:r>
            <a:endParaRPr lang="de-CH" sz="35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800" dirty="0" smtClean="0"/>
              <a:t>Schwerpunkte</a:t>
            </a:r>
            <a:endParaRPr lang="de-CH" sz="4400" dirty="0"/>
          </a:p>
        </p:txBody>
      </p:sp>
      <p:pic>
        <p:nvPicPr>
          <p:cNvPr id="9" name="Picture 2" descr="https://i.ytimg.com/vi/7iy_FGbD9Fw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14" y="2277914"/>
            <a:ext cx="3527104" cy="35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condor.cl/wp-content/uploads/2013/10/4059_p6_editor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043" y="3063852"/>
            <a:ext cx="4034410" cy="256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1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973202"/>
            <a:ext cx="10540841" cy="2434232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de-DE" sz="500" b="1" dirty="0" smtClean="0"/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sz="2000" b="1" dirty="0"/>
              <a:t>1850 bis 1870</a:t>
            </a:r>
            <a:r>
              <a:rPr lang="de-CH" sz="2000" dirty="0"/>
              <a:t> Tourismus </a:t>
            </a:r>
            <a:r>
              <a:rPr lang="de-CH" sz="2000" dirty="0" smtClean="0"/>
              <a:t>boomt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/>
              <a:t>21. </a:t>
            </a:r>
            <a:r>
              <a:rPr lang="de-CH" sz="2000" b="1" dirty="0"/>
              <a:t>Mai 1871</a:t>
            </a:r>
            <a:r>
              <a:rPr lang="de-CH" sz="2000" dirty="0"/>
              <a:t> </a:t>
            </a:r>
            <a:r>
              <a:rPr lang="de-CH" sz="2000" dirty="0" smtClean="0"/>
              <a:t>Eröffnung erste </a:t>
            </a:r>
            <a:r>
              <a:rPr lang="de-CH" sz="2000" dirty="0"/>
              <a:t>Bergbahn </a:t>
            </a:r>
            <a:r>
              <a:rPr lang="de-CH" sz="2000" dirty="0" smtClean="0"/>
              <a:t>Europas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/>
              <a:t>1914</a:t>
            </a:r>
            <a:r>
              <a:rPr lang="de-CH" sz="2000" dirty="0" smtClean="0"/>
              <a:t> Ausbruch </a:t>
            </a:r>
            <a:r>
              <a:rPr lang="de-CH" sz="2000" dirty="0"/>
              <a:t>des Ersten Weltkriegs </a:t>
            </a:r>
            <a:r>
              <a:rPr lang="de-CH" sz="2000" dirty="0" smtClean="0"/>
              <a:t>- Abbruch </a:t>
            </a:r>
            <a:r>
              <a:rPr lang="de-CH" sz="2000" dirty="0"/>
              <a:t>des </a:t>
            </a:r>
            <a:r>
              <a:rPr lang="de-CH" sz="2000" dirty="0" smtClean="0"/>
              <a:t>Tourismusstroms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/>
              <a:t>Heute</a:t>
            </a:r>
            <a:r>
              <a:rPr lang="de-CH" sz="2000" dirty="0" smtClean="0"/>
              <a:t> beliebtester Ausflugsberg der Schweizer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RIGI</a:t>
            </a:r>
            <a:endParaRPr lang="de-CH" sz="35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5" t="39194" r="50849" b="32161"/>
          <a:stretch/>
        </p:blipFill>
        <p:spPr bwMode="auto">
          <a:xfrm>
            <a:off x="825053" y="3492909"/>
            <a:ext cx="4615132" cy="288122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0" t="36406" r="19481" b="34316"/>
          <a:stretch/>
        </p:blipFill>
        <p:spPr bwMode="auto">
          <a:xfrm>
            <a:off x="6718726" y="3460540"/>
            <a:ext cx="4625108" cy="288122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59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10" b="2418"/>
          <a:stretch/>
        </p:blipFill>
        <p:spPr>
          <a:xfrm>
            <a:off x="-2" y="-58188"/>
            <a:ext cx="12209037" cy="6916188"/>
          </a:xfrm>
          <a:prstGeom prst="rect">
            <a:avLst/>
          </a:prstGeom>
        </p:spPr>
      </p:pic>
      <p:pic>
        <p:nvPicPr>
          <p:cNvPr id="7" name="Bildplatzhalt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2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168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sz="3500" dirty="0" smtClean="0"/>
              <a:t>RIGI</a:t>
            </a:r>
            <a:endParaRPr lang="de-CH" sz="35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7017322" y="1998018"/>
            <a:ext cx="4319620" cy="423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Swiss Pass / </a:t>
            </a: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Swiss Travel Pass</a:t>
            </a:r>
            <a:b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zu 100% </a:t>
            </a: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akzeptiert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Reisekombinationen </a:t>
            </a:r>
            <a:r>
              <a:rPr lang="de-C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C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(Schiff</a:t>
            </a:r>
            <a:r>
              <a:rPr lang="de-C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Zahnradbahnen, Luftseilbahnen, </a:t>
            </a:r>
            <a:r>
              <a:rPr lang="de-C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SBB, Bus)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 km Wanderwege</a:t>
            </a: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Sommer</a:t>
            </a:r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40 km Wanderwege Winter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365 Tage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 Aussicht (13 Seen, </a:t>
            </a:r>
            <a:b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 Kantone)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Schwebendes Restaurant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Dampfbahnfahrten</a:t>
            </a:r>
            <a:endParaRPr lang="de-CH" sz="2000" b="1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812799" y="954186"/>
            <a:ext cx="9550401" cy="376343"/>
          </a:xfrm>
        </p:spPr>
        <p:txBody>
          <a:bodyPr/>
          <a:lstStyle/>
          <a:p>
            <a:r>
              <a:rPr lang="de-CH" sz="2800" b="1" i="0" dirty="0">
                <a:solidFill>
                  <a:srgbClr val="007A5A"/>
                </a:solidFill>
              </a:rPr>
              <a:t>Facts</a:t>
            </a:r>
            <a:r>
              <a:rPr lang="de-CH" sz="2800" b="1" i="0" dirty="0"/>
              <a:t> </a:t>
            </a:r>
            <a:r>
              <a:rPr lang="de-CH" sz="2800" b="1" i="0" dirty="0">
                <a:solidFill>
                  <a:srgbClr val="007A5A"/>
                </a:solidFill>
              </a:rPr>
              <a:t>&amp; </a:t>
            </a:r>
            <a:r>
              <a:rPr lang="de-CH" sz="2800" b="1" i="0" dirty="0" smtClean="0">
                <a:solidFill>
                  <a:srgbClr val="007A5A"/>
                </a:solidFill>
              </a:rPr>
              <a:t>USPs </a:t>
            </a:r>
            <a:r>
              <a:rPr lang="de-CH" sz="2800" b="1" i="0" dirty="0">
                <a:solidFill>
                  <a:srgbClr val="007A5A"/>
                </a:solidFill>
              </a:rPr>
              <a:t>Rigi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83" t="9920" b="10854"/>
          <a:stretch/>
        </p:blipFill>
        <p:spPr>
          <a:xfrm>
            <a:off x="793165" y="2022294"/>
            <a:ext cx="5957266" cy="43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7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sz="3500" dirty="0" smtClean="0"/>
              <a:t>RIGI</a:t>
            </a:r>
            <a:endParaRPr lang="de-CH" sz="35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812670" y="1510958"/>
            <a:ext cx="4882661" cy="504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Kantone / 9 Gemeinden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Diverse lokale Tourismusorganisationen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Korporationen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Landbesitz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Ca. 40 verschiedene Tourismus-Betriebe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Identifikation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Professionalität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Vertrieb / Vermarktung (offline / online)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Dienstleistungshaltung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Zustand Infrastruktur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Wetterabhängigkeit</a:t>
            </a:r>
          </a:p>
        </p:txBody>
      </p:sp>
      <p:pic>
        <p:nvPicPr>
          <p:cNvPr id="3075" name="Picture 3" descr="\\Client\C$\Users\Roger\Downloads\1307_Rigi_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428" y="2793785"/>
            <a:ext cx="5558790" cy="3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812799" y="954186"/>
            <a:ext cx="9550401" cy="376343"/>
          </a:xfrm>
        </p:spPr>
        <p:txBody>
          <a:bodyPr/>
          <a:lstStyle/>
          <a:p>
            <a:r>
              <a:rPr lang="de-CH" sz="2800" b="1" i="0" dirty="0" smtClean="0">
                <a:solidFill>
                  <a:srgbClr val="007A5A"/>
                </a:solidFill>
              </a:rPr>
              <a:t>Herausforderungen</a:t>
            </a:r>
            <a:endParaRPr lang="de-CH" sz="2800" b="1" i="0" dirty="0">
              <a:solidFill>
                <a:srgbClr val="007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8776" y="1479665"/>
            <a:ext cx="10540841" cy="4929447"/>
          </a:xfrm>
        </p:spPr>
        <p:txBody>
          <a:bodyPr/>
          <a:lstStyle/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de-CH" sz="2000" b="1" dirty="0">
                <a:solidFill>
                  <a:srgbClr val="007A5A"/>
                </a:solidFill>
              </a:rPr>
              <a:t>Wie geht es uns heute?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de-CH" sz="2000" b="1" dirty="0">
                <a:solidFill>
                  <a:srgbClr val="007A5A"/>
                </a:solidFill>
              </a:rPr>
              <a:t>Wie schaut unsere Entwicklung der letzten Jahre aus?</a:t>
            </a:r>
          </a:p>
          <a:p>
            <a:pPr marL="285750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de-CH" sz="2000" b="1" dirty="0">
                <a:solidFill>
                  <a:srgbClr val="007A5A"/>
                </a:solidFill>
              </a:rPr>
              <a:t>Zahlen und Fakten?</a:t>
            </a:r>
            <a:r>
              <a:rPr lang="de-CH" sz="1800" b="1" dirty="0" smtClean="0"/>
              <a:t/>
            </a:r>
            <a:br>
              <a:rPr lang="de-CH" sz="1800" b="1" dirty="0" smtClean="0"/>
            </a:br>
            <a:endParaRPr lang="de-CH" sz="1800" b="1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56A575-CD44-4804-9285-40E172CBB306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3210" y="2213763"/>
            <a:ext cx="11041311" cy="365540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2"/>
          </p:nvPr>
        </p:nvSpPr>
        <p:spPr>
          <a:xfrm>
            <a:off x="812800" y="414868"/>
            <a:ext cx="9550400" cy="575733"/>
          </a:xfrm>
        </p:spPr>
        <p:txBody>
          <a:bodyPr/>
          <a:lstStyle/>
          <a:p>
            <a:r>
              <a:rPr lang="de-CH" sz="3500" dirty="0" smtClean="0"/>
              <a:t>RIGI BAHNEN AG</a:t>
            </a:r>
            <a:endParaRPr lang="de-CH" sz="35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827177" y="1015841"/>
            <a:ext cx="9550400" cy="4765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300" b="1" kern="1200" spc="0">
                <a:solidFill>
                  <a:srgbClr val="007A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800" dirty="0" smtClean="0"/>
              <a:t>Schwerpunkte</a:t>
            </a:r>
            <a:endParaRPr lang="de-CH" sz="4400" dirty="0"/>
          </a:p>
        </p:txBody>
      </p:sp>
      <p:graphicFrame>
        <p:nvGraphicFramePr>
          <p:cNvPr id="19" name="Diagramm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531593"/>
              </p:ext>
            </p:extLst>
          </p:nvPr>
        </p:nvGraphicFramePr>
        <p:xfrm>
          <a:off x="1956431" y="2979852"/>
          <a:ext cx="7291892" cy="3475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392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584</Words>
  <Application>Microsoft Office PowerPoint</Application>
  <PresentationFormat>Benutzerdefiniert</PresentationFormat>
  <Paragraphs>280</Paragraphs>
  <Slides>41</Slides>
  <Notes>17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41</vt:i4>
      </vt:variant>
    </vt:vector>
  </HeadingPairs>
  <TitlesOfParts>
    <vt:vector size="43" baseType="lpstr">
      <vt:lpstr>1_Larissa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Rigi  Königin der Berge</dc:title>
  <dc:creator>Haueter Christian</dc:creator>
  <cp:lastModifiedBy>Pascale Duff</cp:lastModifiedBy>
  <cp:revision>381</cp:revision>
  <cp:lastPrinted>2016-10-17T14:39:23Z</cp:lastPrinted>
  <dcterms:created xsi:type="dcterms:W3CDTF">2014-03-12T07:48:48Z</dcterms:created>
  <dcterms:modified xsi:type="dcterms:W3CDTF">2018-01-25T11:22:50Z</dcterms:modified>
</cp:coreProperties>
</file>