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5" r:id="rId2"/>
  </p:sldMasterIdLst>
  <p:notesMasterIdLst>
    <p:notesMasterId r:id="rId16"/>
  </p:notesMasterIdLst>
  <p:sldIdLst>
    <p:sldId id="261" r:id="rId3"/>
    <p:sldId id="262" r:id="rId4"/>
    <p:sldId id="263" r:id="rId5"/>
    <p:sldId id="264" r:id="rId6"/>
    <p:sldId id="405" r:id="rId7"/>
    <p:sldId id="269" r:id="rId8"/>
    <p:sldId id="271" r:id="rId9"/>
    <p:sldId id="279" r:id="rId10"/>
    <p:sldId id="280" r:id="rId11"/>
    <p:sldId id="283" r:id="rId12"/>
    <p:sldId id="404" r:id="rId13"/>
    <p:sldId id="397" r:id="rId14"/>
    <p:sldId id="396" r:id="rId15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06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799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orient="horz" pos="4020">
          <p15:clr>
            <a:srgbClr val="A4A3A4"/>
          </p15:clr>
        </p15:guide>
        <p15:guide id="7" pos="113">
          <p15:clr>
            <a:srgbClr val="A4A3A4"/>
          </p15:clr>
        </p15:guide>
        <p15:guide id="8" pos="5647">
          <p15:clr>
            <a:srgbClr val="A4A3A4"/>
          </p15:clr>
        </p15:guide>
        <p15:guide id="9" pos="2855">
          <p15:clr>
            <a:srgbClr val="A4A3A4"/>
          </p15:clr>
        </p15:guide>
        <p15:guide id="10" pos="2905">
          <p15:clr>
            <a:srgbClr val="A4A3A4"/>
          </p15:clr>
        </p15:guide>
        <p15:guide id="11" pos="340">
          <p15:clr>
            <a:srgbClr val="A4A3A4"/>
          </p15:clr>
        </p15:guide>
        <p15:guide id="12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/>
    <p:restoredTop sz="94625"/>
  </p:normalViewPr>
  <p:slideViewPr>
    <p:cSldViewPr showGuides="1">
      <p:cViewPr>
        <p:scale>
          <a:sx n="95" d="100"/>
          <a:sy n="95" d="100"/>
        </p:scale>
        <p:origin x="-1037" y="72"/>
      </p:cViewPr>
      <p:guideLst>
        <p:guide orient="horz" pos="4206"/>
        <p:guide orient="horz" pos="935"/>
        <p:guide orient="horz" pos="300"/>
        <p:guide orient="horz" pos="799"/>
        <p:guide orient="horz" pos="3748"/>
        <p:guide orient="horz" pos="4020"/>
        <p:guide pos="113"/>
        <p:guide pos="5647"/>
        <p:guide pos="2855"/>
        <p:guide pos="2905"/>
        <p:guide pos="340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347" tIns="47173" rIns="94347" bIns="4717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347" tIns="47173" rIns="94347" bIns="47173" rtlCol="0"/>
          <a:lstStyle>
            <a:lvl1pPr algn="r">
              <a:defRPr sz="1200"/>
            </a:lvl1pPr>
          </a:lstStyle>
          <a:p>
            <a:fld id="{3213837F-E999-4357-9C7D-FBDC4A90FBB3}" type="datetimeFigureOut">
              <a:rPr lang="de-CH" smtClean="0"/>
              <a:pPr/>
              <a:t>10.07.2017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7" tIns="47173" rIns="94347" bIns="4717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347" tIns="47173" rIns="94347" bIns="47173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6"/>
            <a:ext cx="3078427" cy="511731"/>
          </a:xfrm>
          <a:prstGeom prst="rect">
            <a:avLst/>
          </a:prstGeom>
        </p:spPr>
        <p:txBody>
          <a:bodyPr vert="horz" lIns="94347" tIns="47173" rIns="94347" bIns="4717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6"/>
            <a:ext cx="3078427" cy="511731"/>
          </a:xfrm>
          <a:prstGeom prst="rect">
            <a:avLst/>
          </a:prstGeom>
        </p:spPr>
        <p:txBody>
          <a:bodyPr vert="horz" lIns="94347" tIns="47173" rIns="94347" bIns="47173" rtlCol="0" anchor="b"/>
          <a:lstStyle>
            <a:lvl1pPr algn="r">
              <a:defRPr sz="1200"/>
            </a:lvl1pPr>
          </a:lstStyle>
          <a:p>
            <a:fld id="{625496A2-2A1C-41D2-9C47-73F890EC2586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962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496A2-2A1C-41D2-9C47-73F890EC2586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824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496A2-2A1C-41D2-9C47-73F890EC2586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071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496A2-2A1C-41D2-9C47-73F890EC2586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845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496A2-2A1C-41D2-9C47-73F890EC2586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517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496A2-2A1C-41D2-9C47-73F890EC2586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491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>
          <a:xfrm>
            <a:off x="323602" y="6719361"/>
            <a:ext cx="216148" cy="265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>
          <a:xfrm>
            <a:off x="539751" y="6719360"/>
            <a:ext cx="8064500" cy="265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/>
              <a:t>Hotel Royal Savoy Lausanne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179388" y="565200"/>
            <a:ext cx="8785225" cy="60480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571875"/>
            <a:ext cx="8064500" cy="648072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219947"/>
            <a:ext cx="8064500" cy="62292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750" y="5949951"/>
            <a:ext cx="2133600" cy="215354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cap="all" baseline="0">
                <a:latin typeface="Arial" pitchFamily="34" charset="0"/>
                <a:cs typeface="Arial" pitchFamily="34" charset="0"/>
              </a:defRPr>
            </a:lvl1pPr>
          </a:lstStyle>
          <a:p>
            <a:fld id="{13D8A963-0426-4480-97E0-3019B2EF8583}" type="datetime4">
              <a:rPr lang="de-DE" smtClean="0"/>
              <a:pPr/>
              <a:t>10. Juli 2017</a:t>
            </a:fld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179387" y="6662624"/>
            <a:ext cx="8785225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00" y="806400"/>
            <a:ext cx="2592070" cy="20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6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/>
              <a:t>Hotel Royal Savoy Lausanne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 bwMode="white">
          <a:xfrm>
            <a:off x="179387" y="565200"/>
            <a:ext cx="8785225" cy="37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8064500" cy="648072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2132385"/>
            <a:ext cx="8064500" cy="62292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750" y="2862389"/>
            <a:ext cx="2133600" cy="215354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cap="all" baseline="0">
                <a:latin typeface="Arial" pitchFamily="34" charset="0"/>
                <a:cs typeface="Arial" pitchFamily="34" charset="0"/>
              </a:defRPr>
            </a:lvl1pPr>
          </a:lstStyle>
          <a:p>
            <a:fld id="{A5593E45-A954-4F6B-8CAE-F00E2301692F}" type="datetime4">
              <a:rPr lang="de-DE" smtClean="0"/>
              <a:pPr/>
              <a:t>10. Juli 2017</a:t>
            </a:fld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00" y="4482000"/>
            <a:ext cx="215341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7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1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hteck 6"/>
          <p:cNvSpPr/>
          <p:nvPr userDrawn="1"/>
        </p:nvSpPr>
        <p:spPr>
          <a:xfrm>
            <a:off x="0" y="1221613"/>
            <a:ext cx="9144000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9144000" cy="46815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pic>
        <p:nvPicPr>
          <p:cNvPr id="10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und Lege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1" y="4989323"/>
            <a:ext cx="3816226" cy="576064"/>
          </a:xfrm>
        </p:spPr>
        <p:txBody>
          <a:bodyPr/>
          <a:lstStyle>
            <a:lvl1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Legende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hteck 7"/>
          <p:cNvSpPr/>
          <p:nvPr userDrawn="1"/>
        </p:nvSpPr>
        <p:spPr>
          <a:xfrm>
            <a:off x="539750" y="4869160"/>
            <a:ext cx="8064500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39750" y="1340768"/>
            <a:ext cx="3992563" cy="345700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611689" y="1340768"/>
            <a:ext cx="3992562" cy="345700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11688" y="4989323"/>
            <a:ext cx="3992563" cy="576064"/>
          </a:xfrm>
        </p:spPr>
        <p:txBody>
          <a:bodyPr/>
          <a:lstStyle>
            <a:lvl1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Legende</a:t>
            </a:r>
          </a:p>
        </p:txBody>
      </p:sp>
      <p:pic>
        <p:nvPicPr>
          <p:cNvPr id="13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2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and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8548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 smtClean="0"/>
              <a:t>Hotel Royal Savoy Lausanne</a:t>
            </a:r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179387" y="6662624"/>
            <a:ext cx="8785225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 userDrawn="1"/>
        </p:nvSpPr>
        <p:spPr bwMode="white">
          <a:xfrm>
            <a:off x="179388" y="565200"/>
            <a:ext cx="8785225" cy="6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8064500" cy="1305398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pic>
        <p:nvPicPr>
          <p:cNvPr id="12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00" y="4482000"/>
            <a:ext cx="215341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/>
              <a:t>Hotel Royal Savoy Lausanne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179387" y="565200"/>
            <a:ext cx="8785225" cy="37260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8064500" cy="648072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2132385"/>
            <a:ext cx="8064500" cy="62292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750" y="2862389"/>
            <a:ext cx="2133600" cy="215354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cap="all" baseline="0">
                <a:latin typeface="Arial" pitchFamily="34" charset="0"/>
                <a:cs typeface="Arial" pitchFamily="34" charset="0"/>
              </a:defRPr>
            </a:lvl1pPr>
          </a:lstStyle>
          <a:p>
            <a:fld id="{A5593E45-A954-4F6B-8CAE-F00E2301692F}" type="datetime4">
              <a:rPr lang="de-DE" smtClean="0"/>
              <a:pPr/>
              <a:t>10. Juli 2017</a:t>
            </a:fld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00" y="4482000"/>
            <a:ext cx="215341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4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hteck 7"/>
          <p:cNvSpPr/>
          <p:nvPr userDrawn="1"/>
        </p:nvSpPr>
        <p:spPr bwMode="white">
          <a:xfrm>
            <a:off x="539751" y="1221613"/>
            <a:ext cx="80645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6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8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hteck 6"/>
          <p:cNvSpPr/>
          <p:nvPr userDrawn="1"/>
        </p:nvSpPr>
        <p:spPr>
          <a:xfrm>
            <a:off x="0" y="1221613"/>
            <a:ext cx="9144000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9144000" cy="46815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de-CH"/>
          </a:p>
        </p:txBody>
      </p:sp>
      <p:pic>
        <p:nvPicPr>
          <p:cNvPr id="10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und Lege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1" y="4989323"/>
            <a:ext cx="3816226" cy="576064"/>
          </a:xfrm>
        </p:spPr>
        <p:txBody>
          <a:bodyPr/>
          <a:lstStyle>
            <a:lvl1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Legende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hteck 7"/>
          <p:cNvSpPr/>
          <p:nvPr userDrawn="1"/>
        </p:nvSpPr>
        <p:spPr>
          <a:xfrm>
            <a:off x="539750" y="4869160"/>
            <a:ext cx="8064500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39750" y="1340768"/>
            <a:ext cx="3992563" cy="345700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de-CH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611689" y="1340768"/>
            <a:ext cx="3992562" cy="345700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de-CH"/>
          </a:p>
        </p:txBody>
      </p:sp>
      <p:sp>
        <p:nvSpPr>
          <p:cNvPr id="12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11688" y="4989323"/>
            <a:ext cx="3992563" cy="576064"/>
          </a:xfrm>
        </p:spPr>
        <p:txBody>
          <a:bodyPr/>
          <a:lstStyle>
            <a:lvl1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Legende</a:t>
            </a:r>
          </a:p>
        </p:txBody>
      </p:sp>
      <p:pic>
        <p:nvPicPr>
          <p:cNvPr id="1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00" y="13680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and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227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>
          <a:xfrm>
            <a:off x="323602" y="6692281"/>
            <a:ext cx="216148" cy="265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>
          <a:xfrm>
            <a:off x="539751" y="6692280"/>
            <a:ext cx="8064500" cy="265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 smtClean="0"/>
              <a:t>Hotel Royal Savoy Lausanne</a:t>
            </a:r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179387" y="6662624"/>
            <a:ext cx="8785225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 userDrawn="1"/>
        </p:nvSpPr>
        <p:spPr>
          <a:xfrm>
            <a:off x="179388" y="565200"/>
            <a:ext cx="8785225" cy="37260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8064500" cy="1305398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pic>
        <p:nvPicPr>
          <p:cNvPr id="12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00" y="4482000"/>
            <a:ext cx="215341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>
          <a:xfrm>
            <a:off x="323602" y="6719361"/>
            <a:ext cx="216148" cy="265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>
          <a:xfrm>
            <a:off x="539751" y="6719360"/>
            <a:ext cx="8064500" cy="265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 smtClean="0"/>
              <a:t>Hotel Royal Savoy Lausanne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 bwMode="white">
          <a:xfrm>
            <a:off x="179388" y="565200"/>
            <a:ext cx="8785225" cy="6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571875"/>
            <a:ext cx="8064500" cy="648072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219947"/>
            <a:ext cx="8064500" cy="62292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750" y="5949951"/>
            <a:ext cx="2133600" cy="215354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cap="all" baseline="0">
                <a:latin typeface="Arial" pitchFamily="34" charset="0"/>
                <a:cs typeface="Arial" pitchFamily="34" charset="0"/>
              </a:defRPr>
            </a:lvl1pPr>
          </a:lstStyle>
          <a:p>
            <a:fld id="{13D8A963-0426-4480-97E0-3019B2EF8583}" type="datetime4">
              <a:rPr lang="de-DE" smtClean="0"/>
              <a:pPr/>
              <a:t>10. Juli 2017</a:t>
            </a:fld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179388" y="429450"/>
            <a:ext cx="8785225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179387" y="6662624"/>
            <a:ext cx="8785225" cy="144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00" y="806400"/>
            <a:ext cx="2592070" cy="20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056586" cy="5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484314"/>
            <a:ext cx="8064500" cy="4465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1" y="6411913"/>
            <a:ext cx="8064500" cy="2651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/>
              <a:t>Hotel Royal Savoy Lausanne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602" y="6411914"/>
            <a:ext cx="216148" cy="2651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539751" y="1221613"/>
            <a:ext cx="8064500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110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2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79388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57188" indent="-177800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536575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715963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056586" cy="5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484314"/>
            <a:ext cx="8064500" cy="4465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1" y="6411913"/>
            <a:ext cx="8064500" cy="2651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dirty="0" err="1" smtClean="0"/>
              <a:t>Bürgenstock</a:t>
            </a:r>
            <a:r>
              <a:rPr lang="de-CH" dirty="0" smtClean="0"/>
              <a:t> </a:t>
            </a:r>
            <a:r>
              <a:rPr lang="de-CH" dirty="0" err="1" smtClean="0"/>
              <a:t>resort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602" y="6411914"/>
            <a:ext cx="216148" cy="2651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302905D-DC84-4281-B6B9-B58150AF5F2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539751" y="1221613"/>
            <a:ext cx="8064500" cy="46800"/>
          </a:xfrm>
          <a:prstGeom prst="rect">
            <a:avLst/>
          </a:prstGeom>
          <a:solidFill>
            <a:srgbClr val="AEA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981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2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79388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57188" indent="-177800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536575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715963" indent="-179388" algn="l" defTabSz="914400" rtl="0" eaLnBrk="1" latinLnBrk="0" hangingPunct="1">
        <a:lnSpc>
          <a:spcPts val="2200"/>
        </a:lnSpc>
        <a:spcBef>
          <a:spcPts val="0"/>
        </a:spcBef>
        <a:buFont typeface="Symbol" pitchFamily="18" charset="2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cs typeface="Arial" charset="0"/>
              </a:rPr>
              <a:t>Natur auf 60 ha mit prachtvoller Aussicht in einmaliger alpiner </a:t>
            </a:r>
            <a:r>
              <a:rPr lang="de-CH" dirty="0" smtClean="0">
                <a:cs typeface="Arial" charset="0"/>
              </a:rPr>
              <a:t>Landschaft</a:t>
            </a:r>
            <a:endParaRPr lang="en-US" dirty="0" smtClean="0"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>
                <a:cs typeface="Arial"/>
              </a:rPr>
              <a:t>Ausdehnung</a:t>
            </a:r>
            <a:r>
              <a:rPr lang="en-US" dirty="0" smtClean="0">
                <a:cs typeface="Arial"/>
              </a:rPr>
              <a:t> des Kern-</a:t>
            </a:r>
            <a:r>
              <a:rPr lang="en-US" dirty="0" err="1" smtClean="0">
                <a:cs typeface="Arial"/>
              </a:rPr>
              <a:t>Teils</a:t>
            </a:r>
            <a:r>
              <a:rPr lang="en-US" dirty="0" smtClean="0">
                <a:cs typeface="Arial"/>
              </a:rPr>
              <a:t>: </a:t>
            </a:r>
            <a:r>
              <a:rPr lang="en-US" dirty="0" err="1" smtClean="0">
                <a:cs typeface="Arial"/>
              </a:rPr>
              <a:t>über</a:t>
            </a:r>
            <a:r>
              <a:rPr lang="en-US" dirty="0" smtClean="0">
                <a:cs typeface="Arial"/>
              </a:rPr>
              <a:t> 1 Km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cs typeface="Arial"/>
              </a:rPr>
              <a:t>30 </a:t>
            </a:r>
            <a:r>
              <a:rPr lang="en-US" dirty="0" err="1" smtClean="0">
                <a:cs typeface="Arial"/>
              </a:rPr>
              <a:t>verschiedene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Gebäude</a:t>
            </a:r>
            <a:r>
              <a:rPr lang="en-US" dirty="0" smtClean="0">
                <a:cs typeface="Arial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>
                <a:cs typeface="Arial"/>
              </a:rPr>
              <a:t>Gestaltungsplan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über</a:t>
            </a:r>
            <a:r>
              <a:rPr lang="en-US" dirty="0" smtClean="0">
                <a:cs typeface="Arial"/>
              </a:rPr>
              <a:t> 80’000 m</a:t>
            </a:r>
            <a:r>
              <a:rPr lang="en-US" baseline="30000" dirty="0" smtClean="0">
                <a:cs typeface="Arial"/>
              </a:rPr>
              <a:t>2 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 smtClean="0">
                <a:solidFill>
                  <a:prstClr val="black"/>
                </a:solidFill>
              </a:rPr>
              <a:t>Bürgenstock</a:t>
            </a:r>
            <a:r>
              <a:rPr lang="de-CH" dirty="0" smtClean="0">
                <a:solidFill>
                  <a:prstClr val="black"/>
                </a:solidFill>
              </a:rPr>
              <a:t> Hotels &amp; </a:t>
            </a:r>
            <a:r>
              <a:rPr lang="de-CH" dirty="0" err="1" smtClean="0">
                <a:solidFill>
                  <a:prstClr val="black"/>
                </a:solidFill>
              </a:rPr>
              <a:t>resort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1</a:t>
            </a:fld>
            <a:endParaRPr lang="de-CH">
              <a:solidFill>
                <a:prstClr val="black"/>
              </a:solidFill>
            </a:endParaRPr>
          </a:p>
        </p:txBody>
      </p:sp>
      <p:pic>
        <p:nvPicPr>
          <p:cNvPr id="6" name="Picture 5" descr="10 04 08_BÜRGENSTOCK_Panorama_BUR_V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3573016"/>
            <a:ext cx="9164507" cy="264320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9750" y="685800"/>
            <a:ext cx="700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EINZIGARTIGE ALPINE LANDSCHAFT</a:t>
            </a:r>
          </a:p>
        </p:txBody>
      </p:sp>
    </p:spTree>
    <p:extLst>
      <p:ext uri="{BB962C8B-B14F-4D97-AF65-F5344CB8AC3E}">
        <p14:creationId xmlns:p14="http://schemas.microsoft.com/office/powerpoint/2010/main" val="13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/>
                </a:solidFill>
              </a:rPr>
              <a:t>Bürgenstock Resort</a:t>
            </a:r>
            <a:endParaRPr lang="de-CH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10</a:t>
            </a:fld>
            <a:endParaRPr lang="de-CH">
              <a:solidFill>
                <a:prstClr val="black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 b="4125"/>
          <a:stretch>
            <a:fillRect/>
          </a:stretch>
        </p:blipFill>
        <p:spPr/>
      </p:pic>
      <p:sp>
        <p:nvSpPr>
          <p:cNvPr id="7" name="Rechteck 6"/>
          <p:cNvSpPr/>
          <p:nvPr/>
        </p:nvSpPr>
        <p:spPr>
          <a:xfrm>
            <a:off x="6287128" y="6408000"/>
            <a:ext cx="285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CH" b="1" dirty="0">
                <a:solidFill>
                  <a:schemeClr val="bg1"/>
                </a:solidFill>
                <a:latin typeface="Georgia" pitchFamily="18" charset="0"/>
              </a:rPr>
              <a:t>Palace </a:t>
            </a:r>
            <a:r>
              <a:rPr lang="de-CH" b="1" dirty="0" smtClean="0">
                <a:solidFill>
                  <a:schemeClr val="bg1"/>
                </a:solidFill>
                <a:latin typeface="Georgia" pitchFamily="18" charset="0"/>
              </a:rPr>
              <a:t>Hotelhalle 2011</a:t>
            </a:r>
            <a:endParaRPr lang="de-CH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1866"/>
          <a:stretch>
            <a:fillRect/>
          </a:stretch>
        </p:blipFill>
        <p:spPr/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98" y="5868715"/>
            <a:ext cx="2123728" cy="8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2859"/>
          <a:stretch>
            <a:fillRect/>
          </a:stretch>
        </p:blipFill>
        <p:spPr>
          <a:xfrm>
            <a:off x="-1476672" y="-387425"/>
            <a:ext cx="11593288" cy="8694965"/>
          </a:xfrm>
        </p:spPr>
      </p:pic>
      <p:sp>
        <p:nvSpPr>
          <p:cNvPr id="7" name="TextBox 9"/>
          <p:cNvSpPr txBox="1"/>
          <p:nvPr/>
        </p:nvSpPr>
        <p:spPr>
          <a:xfrm>
            <a:off x="7164288" y="641191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CH" b="1" dirty="0" err="1" smtClean="0">
                <a:solidFill>
                  <a:schemeClr val="bg1"/>
                </a:solidFill>
                <a:latin typeface="Georgia" pitchFamily="18" charset="0"/>
              </a:rPr>
              <a:t>Salle</a:t>
            </a:r>
            <a:r>
              <a:rPr lang="de-CH" b="1" dirty="0" smtClean="0">
                <a:solidFill>
                  <a:schemeClr val="bg1"/>
                </a:solidFill>
                <a:latin typeface="Georgia" pitchFamily="18" charset="0"/>
              </a:rPr>
              <a:t> Palace</a:t>
            </a:r>
            <a:endParaRPr lang="de-CH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Hotel Royal Savoy Lausanne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2859"/>
          <a:stretch>
            <a:fillRect/>
          </a:stretch>
        </p:blipFill>
        <p:spPr>
          <a:xfrm>
            <a:off x="-1572683" y="-549441"/>
            <a:ext cx="11833315" cy="8874985"/>
          </a:xfrm>
        </p:spPr>
      </p:pic>
      <p:sp>
        <p:nvSpPr>
          <p:cNvPr id="7" name="TextBox 9"/>
          <p:cNvSpPr txBox="1"/>
          <p:nvPr/>
        </p:nvSpPr>
        <p:spPr>
          <a:xfrm>
            <a:off x="6588224" y="6140405"/>
            <a:ext cx="165618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CH" b="1" dirty="0" err="1" smtClean="0">
                <a:latin typeface="Georgia" pitchFamily="18" charset="0"/>
              </a:rPr>
              <a:t>Boardroom</a:t>
            </a:r>
            <a:endParaRPr lang="de-CH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Über 140 </a:t>
            </a:r>
            <a:r>
              <a:rPr lang="de-CH" dirty="0" err="1" smtClean="0"/>
              <a:t>jahre</a:t>
            </a:r>
            <a:r>
              <a:rPr lang="de-CH" dirty="0" smtClean="0"/>
              <a:t> </a:t>
            </a:r>
            <a:r>
              <a:rPr lang="de-CH" dirty="0" err="1" smtClean="0"/>
              <a:t>geschichte</a:t>
            </a:r>
            <a:endParaRPr lang="en-US" dirty="0"/>
          </a:p>
        </p:txBody>
      </p:sp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539750" y="4869160"/>
            <a:ext cx="3992563" cy="7194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600" dirty="0" smtClean="0"/>
              <a:t>Audrey Hepburn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>
                <a:solidFill>
                  <a:prstClr val="black"/>
                </a:solidFill>
              </a:rPr>
              <a:t>Bürgenstock</a:t>
            </a:r>
            <a:r>
              <a:rPr lang="de-CH" dirty="0">
                <a:solidFill>
                  <a:prstClr val="black"/>
                </a:solidFill>
              </a:rPr>
              <a:t> Hotels &amp; </a:t>
            </a:r>
            <a:r>
              <a:rPr lang="de-CH" dirty="0" err="1">
                <a:solidFill>
                  <a:prstClr val="black"/>
                </a:solidFill>
              </a:rPr>
              <a:t>resort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2</a:t>
            </a:fld>
            <a:endParaRPr lang="de-CH"/>
          </a:p>
        </p:txBody>
      </p:sp>
      <p:pic>
        <p:nvPicPr>
          <p:cNvPr id="18" name="Bild 11" descr="Bild_7_Audrey_Hepburn &amp; Mel_Ferr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62" y="1340768"/>
            <a:ext cx="3992563" cy="34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Bild 14" descr="Bild_3_Sophia_Loren &amp; Carlo_Pont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689" y="1340768"/>
            <a:ext cx="3992562" cy="34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6"/>
          <p:cNvSpPr txBox="1">
            <a:spLocks/>
          </p:cNvSpPr>
          <p:nvPr/>
        </p:nvSpPr>
        <p:spPr>
          <a:xfrm>
            <a:off x="4611689" y="4869780"/>
            <a:ext cx="3992563" cy="719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715963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600" dirty="0" smtClean="0"/>
              <a:t>Sophia Loren &amp; Carlo </a:t>
            </a:r>
            <a:r>
              <a:rPr lang="de-CH" sz="1600" dirty="0" err="1" smtClean="0"/>
              <a:t>Ponti</a:t>
            </a:r>
            <a:endParaRPr lang="de-CH" sz="1600" dirty="0" smtClean="0"/>
          </a:p>
        </p:txBody>
      </p:sp>
    </p:spTree>
    <p:extLst>
      <p:ext uri="{BB962C8B-B14F-4D97-AF65-F5344CB8AC3E}">
        <p14:creationId xmlns:p14="http://schemas.microsoft.com/office/powerpoint/2010/main" val="41911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Über 140 </a:t>
            </a:r>
            <a:r>
              <a:rPr lang="de-CH" dirty="0" err="1" smtClean="0"/>
              <a:t>jahre</a:t>
            </a:r>
            <a:r>
              <a:rPr lang="de-CH" dirty="0" smtClean="0"/>
              <a:t> </a:t>
            </a:r>
            <a:r>
              <a:rPr lang="de-CH" dirty="0" err="1" smtClean="0"/>
              <a:t>geschichte</a:t>
            </a:r>
            <a:endParaRPr lang="en-US" dirty="0"/>
          </a:p>
        </p:txBody>
      </p:sp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539750" y="4869160"/>
            <a:ext cx="3992563" cy="7194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600" dirty="0" smtClean="0"/>
              <a:t>Konrad Adenauer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>
                <a:solidFill>
                  <a:prstClr val="black"/>
                </a:solidFill>
              </a:rPr>
              <a:t>Bürgenstock</a:t>
            </a:r>
            <a:r>
              <a:rPr lang="de-CH" dirty="0">
                <a:solidFill>
                  <a:prstClr val="black"/>
                </a:solidFill>
              </a:rPr>
              <a:t> Hotels &amp; </a:t>
            </a:r>
            <a:r>
              <a:rPr lang="de-CH" dirty="0" err="1">
                <a:solidFill>
                  <a:prstClr val="black"/>
                </a:solidFill>
              </a:rPr>
              <a:t>resort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18" name="Bild 12" descr="Foto_5_Konrad_Hermann_Joseph_Adenau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7" r="9017"/>
          <a:stretch>
            <a:fillRect/>
          </a:stretch>
        </p:blipFill>
        <p:spPr bwMode="auto">
          <a:xfrm>
            <a:off x="539750" y="1340768"/>
            <a:ext cx="3992563" cy="34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Bild 15" descr="Foto_4_Charly_Chapl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2" r="9422"/>
          <a:stretch>
            <a:fillRect/>
          </a:stretch>
        </p:blipFill>
        <p:spPr bwMode="auto">
          <a:xfrm>
            <a:off x="4611689" y="1340768"/>
            <a:ext cx="3992562" cy="34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6"/>
          <p:cNvSpPr txBox="1">
            <a:spLocks/>
          </p:cNvSpPr>
          <p:nvPr/>
        </p:nvSpPr>
        <p:spPr>
          <a:xfrm>
            <a:off x="4611688" y="4869160"/>
            <a:ext cx="4280792" cy="719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715963" indent="-179388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600" dirty="0" smtClean="0"/>
              <a:t>Indira Gandhi, Charly Chaplin, Pandit Nehru</a:t>
            </a:r>
          </a:p>
        </p:txBody>
      </p:sp>
    </p:spTree>
    <p:extLst>
      <p:ext uri="{BB962C8B-B14F-4D97-AF65-F5344CB8AC3E}">
        <p14:creationId xmlns:p14="http://schemas.microsoft.com/office/powerpoint/2010/main" val="42883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cap="none" dirty="0" smtClean="0"/>
              <a:t>ZUKUNFT AUF FÜNF STRATEGISCHE PFEILER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7920682" cy="4465636"/>
          </a:xfrm>
        </p:spPr>
        <p:txBody>
          <a:bodyPr/>
          <a:lstStyle/>
          <a:p>
            <a:pPr marL="0" indent="0"/>
            <a:r>
              <a:rPr lang="en-US" sz="1800" b="1" dirty="0" err="1">
                <a:cs typeface="Arial" charset="0"/>
              </a:rPr>
              <a:t>Diversifikation</a:t>
            </a:r>
            <a:r>
              <a:rPr lang="en-US" sz="1800" dirty="0">
                <a:cs typeface="Arial" charset="0"/>
              </a:rPr>
              <a:t> in </a:t>
            </a:r>
            <a:r>
              <a:rPr lang="en-US" sz="1800" dirty="0" err="1">
                <a:cs typeface="Arial" charset="0"/>
              </a:rPr>
              <a:t>Bezug</a:t>
            </a:r>
            <a:r>
              <a:rPr lang="en-US" sz="1800" dirty="0">
                <a:cs typeface="Arial" charset="0"/>
              </a:rPr>
              <a:t> auf </a:t>
            </a:r>
          </a:p>
          <a:p>
            <a:pPr lvl="3">
              <a:buFont typeface="Arial" pitchFamily="34" charset="0"/>
              <a:buChar char="•"/>
            </a:pPr>
            <a:r>
              <a:rPr lang="en-US" sz="1800" dirty="0">
                <a:cs typeface="Arial" charset="0"/>
              </a:rPr>
              <a:t>	</a:t>
            </a:r>
            <a:r>
              <a:rPr lang="en-US" sz="1800" dirty="0" err="1" smtClean="0">
                <a:cs typeface="Arial" charset="0"/>
              </a:rPr>
              <a:t>Saisonunabhängigkeit</a:t>
            </a:r>
            <a:r>
              <a:rPr lang="en-US" sz="1800" dirty="0" smtClean="0">
                <a:cs typeface="Arial" charset="0"/>
              </a:rPr>
              <a:t>, </a:t>
            </a:r>
            <a:r>
              <a:rPr lang="en-US" sz="1800" dirty="0" err="1" smtClean="0">
                <a:cs typeface="Arial" charset="0"/>
              </a:rPr>
              <a:t>Märkte</a:t>
            </a:r>
            <a:r>
              <a:rPr lang="en-US" sz="1800" dirty="0" smtClean="0">
                <a:cs typeface="Arial" charset="0"/>
              </a:rPr>
              <a:t>, </a:t>
            </a:r>
            <a:r>
              <a:rPr lang="en-US" sz="1800" dirty="0" err="1" smtClean="0">
                <a:cs typeface="Arial" charset="0"/>
              </a:rPr>
              <a:t>Angebot</a:t>
            </a:r>
            <a:endParaRPr lang="en-US" sz="1800" dirty="0" smtClean="0">
              <a:cs typeface="Arial"/>
            </a:endParaRPr>
          </a:p>
          <a:p>
            <a:pPr marL="541338" indent="-541338"/>
            <a:endParaRPr lang="en-US" sz="1800" dirty="0" smtClean="0">
              <a:cs typeface="Arial"/>
            </a:endParaRPr>
          </a:p>
          <a:p>
            <a:pPr marL="541338" indent="-541338"/>
            <a:r>
              <a:rPr lang="en-US" sz="1800" dirty="0" smtClean="0">
                <a:cs typeface="Arial"/>
              </a:rPr>
              <a:t>1. Waldhotel </a:t>
            </a:r>
            <a:r>
              <a:rPr lang="de-DE" sz="1800" dirty="0" smtClean="0">
                <a:cs typeface="Arial"/>
              </a:rPr>
              <a:t>«</a:t>
            </a:r>
            <a:r>
              <a:rPr lang="en-US" sz="1800" b="1" dirty="0" smtClean="0">
                <a:cs typeface="Arial"/>
              </a:rPr>
              <a:t>Health &amp; Medical Excellence</a:t>
            </a:r>
            <a:r>
              <a:rPr lang="de-DE" sz="1800" dirty="0" smtClean="0">
                <a:cs typeface="Arial"/>
              </a:rPr>
              <a:t>»</a:t>
            </a:r>
            <a:endParaRPr lang="en-US" sz="1800" dirty="0" smtClean="0">
              <a:cs typeface="Arial"/>
            </a:endParaRPr>
          </a:p>
          <a:p>
            <a:pPr marL="541338" indent="-541338"/>
            <a:endParaRPr lang="en-US" sz="1800" dirty="0" smtClean="0">
              <a:cs typeface="Arial"/>
            </a:endParaRPr>
          </a:p>
          <a:p>
            <a:pPr marL="541338" indent="-541338"/>
            <a:r>
              <a:rPr lang="en-US" sz="1800" dirty="0" smtClean="0">
                <a:cs typeface="Arial"/>
              </a:rPr>
              <a:t>2. </a:t>
            </a:r>
            <a:r>
              <a:rPr lang="en-US" sz="1800" b="1" dirty="0" err="1" smtClean="0">
                <a:cs typeface="Arial"/>
              </a:rPr>
              <a:t>Konferenzen</a:t>
            </a:r>
            <a:r>
              <a:rPr lang="en-US" sz="1800" b="1" dirty="0" smtClean="0">
                <a:cs typeface="Arial"/>
              </a:rPr>
              <a:t> und </a:t>
            </a:r>
            <a:r>
              <a:rPr lang="en-US" sz="1800" b="1" dirty="0" err="1" smtClean="0">
                <a:cs typeface="Arial"/>
              </a:rPr>
              <a:t>Bankette</a:t>
            </a:r>
            <a:endParaRPr lang="en-US" sz="1800" b="1" dirty="0" smtClean="0">
              <a:cs typeface="Arial"/>
            </a:endParaRPr>
          </a:p>
          <a:p>
            <a:pPr marL="541338" indent="-541338"/>
            <a:endParaRPr lang="en-US" sz="1800" dirty="0" smtClean="0">
              <a:cs typeface="Arial"/>
            </a:endParaRPr>
          </a:p>
          <a:p>
            <a:pPr marL="541338" indent="-541338"/>
            <a:r>
              <a:rPr lang="en-US" sz="1800" dirty="0" smtClean="0">
                <a:cs typeface="Arial"/>
              </a:rPr>
              <a:t>3. </a:t>
            </a:r>
            <a:r>
              <a:rPr lang="en-US" sz="1800" b="1" dirty="0" err="1" smtClean="0">
                <a:cs typeface="Arial"/>
              </a:rPr>
              <a:t>Hotelperlen</a:t>
            </a:r>
            <a:r>
              <a:rPr lang="en-US" sz="1800" b="1" dirty="0" smtClean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mit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einzigartigem</a:t>
            </a:r>
            <a:r>
              <a:rPr lang="en-US" sz="1800" dirty="0" smtClean="0">
                <a:cs typeface="Arial"/>
              </a:rPr>
              <a:t> SPA-</a:t>
            </a:r>
            <a:r>
              <a:rPr lang="en-US" sz="1800" dirty="0" err="1" smtClean="0">
                <a:cs typeface="Arial"/>
              </a:rPr>
              <a:t>Angebot</a:t>
            </a:r>
            <a:endParaRPr lang="en-US" sz="1800" dirty="0" smtClean="0">
              <a:cs typeface="Arial"/>
            </a:endParaRPr>
          </a:p>
          <a:p>
            <a:pPr marL="541338" indent="-541338"/>
            <a:endParaRPr lang="en-US" sz="1800" dirty="0" smtClean="0">
              <a:cs typeface="Arial"/>
            </a:endParaRPr>
          </a:p>
          <a:p>
            <a:pPr marL="541338" indent="-541338"/>
            <a:r>
              <a:rPr lang="en-US" sz="1800" dirty="0" smtClean="0">
                <a:cs typeface="Arial"/>
              </a:rPr>
              <a:t>4. </a:t>
            </a:r>
            <a:r>
              <a:rPr lang="en-US" sz="1800" b="1" dirty="0" smtClean="0">
                <a:cs typeface="Arial"/>
              </a:rPr>
              <a:t>Residence-</a:t>
            </a:r>
            <a:r>
              <a:rPr lang="en-US" sz="1800" b="1" dirty="0" err="1" smtClean="0">
                <a:cs typeface="Arial"/>
              </a:rPr>
              <a:t>Suiten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mit</a:t>
            </a:r>
            <a:r>
              <a:rPr lang="en-US" sz="1800" dirty="0" smtClean="0">
                <a:cs typeface="Arial"/>
              </a:rPr>
              <a:t> Hotel-Service</a:t>
            </a:r>
          </a:p>
          <a:p>
            <a:pPr marL="541338" indent="-541338"/>
            <a:endParaRPr lang="de-CH" sz="1800" dirty="0" smtClean="0">
              <a:cs typeface="Arial"/>
            </a:endParaRPr>
          </a:p>
          <a:p>
            <a:pPr marL="541338" indent="-541338"/>
            <a:r>
              <a:rPr lang="de-CH" sz="1800" dirty="0" smtClean="0">
                <a:cs typeface="Arial"/>
              </a:rPr>
              <a:t>5. </a:t>
            </a:r>
            <a:r>
              <a:rPr lang="de-CH" sz="1800" b="1" dirty="0" smtClean="0">
                <a:cs typeface="Arial"/>
              </a:rPr>
              <a:t>Lokaltourismus</a:t>
            </a:r>
            <a:r>
              <a:rPr lang="de-CH" sz="1800" dirty="0" smtClean="0">
                <a:cs typeface="Arial"/>
              </a:rPr>
              <a:t> – «Ein offenes Resort für alle»</a:t>
            </a:r>
          </a:p>
          <a:p>
            <a:pPr marL="541338" indent="-541338"/>
            <a:endParaRPr lang="de-CH" sz="1800" dirty="0">
              <a:cs typeface="Arial"/>
            </a:endParaRPr>
          </a:p>
          <a:p>
            <a:pPr marL="541338" indent="-541338"/>
            <a:r>
              <a:rPr lang="de-CH" sz="1800" b="1" dirty="0" smtClean="0">
                <a:cs typeface="Arial"/>
              </a:rPr>
              <a:t>Gesamtinvestition: CHF 550 Mio</a:t>
            </a:r>
          </a:p>
          <a:p>
            <a:pPr marL="541338" indent="-541338"/>
            <a:endParaRPr lang="de-CH" sz="1800" b="1" dirty="0">
              <a:cs typeface="Arial"/>
            </a:endParaRPr>
          </a:p>
          <a:p>
            <a:pPr marL="541338" indent="-541338"/>
            <a:r>
              <a:rPr lang="de-CH" sz="1800" b="1" dirty="0" smtClean="0">
                <a:cs typeface="Arial"/>
              </a:rPr>
              <a:t>Geplante Eröffnung: 28. August 2017</a:t>
            </a:r>
          </a:p>
          <a:p>
            <a:pPr marL="541338" indent="-541338"/>
            <a:endParaRPr lang="de-CH" sz="1800" dirty="0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>
                <a:solidFill>
                  <a:prstClr val="black"/>
                </a:solidFill>
              </a:rPr>
              <a:t>Bürgenstock</a:t>
            </a:r>
            <a:r>
              <a:rPr lang="de-CH" dirty="0">
                <a:solidFill>
                  <a:prstClr val="black"/>
                </a:solidFill>
              </a:rPr>
              <a:t> Hotels &amp; </a:t>
            </a:r>
            <a:r>
              <a:rPr lang="de-CH" dirty="0" err="1">
                <a:solidFill>
                  <a:prstClr val="black"/>
                </a:solidFill>
              </a:rPr>
              <a:t>resort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/>
                </a:solidFill>
              </a:rPr>
              <a:t>The BÜRGENSTOCK SELECTION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5</a:t>
            </a:fld>
            <a:endParaRPr lang="de-CH">
              <a:solidFill>
                <a:prstClr val="black"/>
              </a:solidFill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r="3340"/>
          <a:stretch>
            <a:fillRect/>
          </a:stretch>
        </p:blipFill>
        <p:spPr>
          <a:xfrm>
            <a:off x="7058" y="1"/>
            <a:ext cx="9144000" cy="6857999"/>
          </a:xfrm>
        </p:spPr>
      </p:pic>
      <p:sp>
        <p:nvSpPr>
          <p:cNvPr id="8" name="Rectangle 12"/>
          <p:cNvSpPr/>
          <p:nvPr/>
        </p:nvSpPr>
        <p:spPr>
          <a:xfrm>
            <a:off x="0" y="0"/>
            <a:ext cx="2411760" cy="68580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Rectangle 13"/>
          <p:cNvSpPr/>
          <p:nvPr/>
        </p:nvSpPr>
        <p:spPr>
          <a:xfrm>
            <a:off x="7020272" y="1014"/>
            <a:ext cx="2120145" cy="68580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58" y="5956945"/>
            <a:ext cx="2428483" cy="72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CH" sz="1800" kern="1200" cap="all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CH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RESIDENz</a:t>
            </a:r>
            <a:endParaRPr lang="de-CH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ZONE</a:t>
            </a:r>
            <a:endParaRPr lang="de-CH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31028" y="5013176"/>
            <a:ext cx="4607454" cy="72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CH" sz="1800" kern="1200" cap="all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HOTELS, SPA, </a:t>
            </a:r>
            <a:r>
              <a:rPr lang="de-CH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konferenz</a:t>
            </a:r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Tourismus ZONE</a:t>
            </a:r>
            <a:endParaRPr lang="de-CH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55386" y="3789040"/>
            <a:ext cx="2120145" cy="72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CH" sz="1800" kern="1200" cap="all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CH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HealtH</a:t>
            </a:r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&amp; Medical excellence</a:t>
            </a:r>
          </a:p>
        </p:txBody>
      </p:sp>
    </p:spTree>
    <p:extLst>
      <p:ext uri="{BB962C8B-B14F-4D97-AF65-F5344CB8AC3E}">
        <p14:creationId xmlns:p14="http://schemas.microsoft.com/office/powerpoint/2010/main" val="25977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/>
                </a:solidFill>
              </a:rPr>
              <a:t>Bürgenstock Resort</a:t>
            </a:r>
            <a:endParaRPr lang="de-CH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6</a:t>
            </a:fld>
            <a:endParaRPr lang="de-CH">
              <a:solidFill>
                <a:prstClr val="black"/>
              </a:solidFill>
            </a:endParaRPr>
          </a:p>
        </p:txBody>
      </p:sp>
      <p:pic>
        <p:nvPicPr>
          <p:cNvPr id="12" name="Picture 5" descr="I:\5000_Markom\Visuals\Photos\BHR\Bilder Archiv_Poster und Postkarten\Postkarten\Park Hotel\Park Hotel_08.tif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" b="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6"/>
          <p:cNvSpPr/>
          <p:nvPr/>
        </p:nvSpPr>
        <p:spPr>
          <a:xfrm>
            <a:off x="191606" y="188640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CH" b="1" dirty="0" smtClean="0">
                <a:solidFill>
                  <a:schemeClr val="bg1"/>
                </a:solidFill>
                <a:latin typeface="Georgia" pitchFamily="18" charset="0"/>
              </a:rPr>
              <a:t>Park Hotel 1950’er Jahre</a:t>
            </a:r>
            <a:endParaRPr lang="de-CH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The BÜRGENSTOCK SELECTION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/>
              <a:pPr/>
              <a:t>7</a:t>
            </a:fld>
            <a:endParaRPr lang="de-CH"/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408000"/>
            <a:ext cx="3648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Bürgenstock Hotel 5*-</a:t>
            </a:r>
            <a:r>
              <a:rPr lang="de-CH" sz="20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sup</a:t>
            </a:r>
            <a:r>
              <a:rPr lang="de-CH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endParaRPr lang="de-CH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44" y="5833034"/>
            <a:ext cx="856182" cy="7958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5" y="-11466"/>
            <a:ext cx="2724347" cy="10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Bürgenstock Resort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905D-DC84-4281-B6B9-B58150AF5F2A}" type="slidenum">
              <a:rPr lang="de-CH" smtClean="0">
                <a:solidFill>
                  <a:prstClr val="black"/>
                </a:solidFill>
              </a:rPr>
              <a:pPr/>
              <a:t>8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" r="4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879142" y="6318806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err="1" smtClean="0">
                <a:solidFill>
                  <a:schemeClr val="bg1"/>
                </a:solidFill>
                <a:latin typeface="Georgia" pitchFamily="18" charset="0"/>
              </a:rPr>
              <a:t>Ballroom</a:t>
            </a:r>
            <a:r>
              <a:rPr lang="de-CH" b="1" dirty="0" smtClean="0">
                <a:solidFill>
                  <a:schemeClr val="bg1"/>
                </a:solidFill>
                <a:latin typeface="Georgia" pitchFamily="18" charset="0"/>
              </a:rPr>
              <a:t> 500m</a:t>
            </a:r>
            <a:r>
              <a:rPr lang="de-CH" b="1" baseline="30000" dirty="0" smtClean="0">
                <a:solidFill>
                  <a:schemeClr val="bg1"/>
                </a:solidFill>
                <a:latin typeface="Georgia" pitchFamily="18" charset="0"/>
              </a:rPr>
              <a:t>2</a:t>
            </a:r>
            <a:endParaRPr lang="de-CH" b="1" baseline="30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 descr="I:\5000_Markom\Visuals\Photos\BHR\Bilder Archiv_Poster und Postkarten\Postkarten\Palace Hotel\Palace Hotel_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79108"/>
            <a:ext cx="10965544" cy="6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0" y="6237312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Palace Hotel Eröffnung 1904</a:t>
            </a:r>
          </a:p>
        </p:txBody>
      </p:sp>
    </p:spTree>
    <p:extLst>
      <p:ext uri="{BB962C8B-B14F-4D97-AF65-F5344CB8AC3E}">
        <p14:creationId xmlns:p14="http://schemas.microsoft.com/office/powerpoint/2010/main" val="20329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QDHP_Royal_Savoy_PPT_2007_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int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QDHP_Royal_Savoy_PPT_2007_Template</Template>
  <TotalTime>0</TotalTime>
  <Words>155</Words>
  <Application>Microsoft Office PowerPoint</Application>
  <PresentationFormat>Bildschirmpräsentation (4:3)</PresentationFormat>
  <Paragraphs>69</Paragraphs>
  <Slides>13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15" baseType="lpstr">
      <vt:lpstr>1_QDHP_Royal_Savoy_PPT_2007_Template</vt:lpstr>
      <vt:lpstr>1_Print-Design</vt:lpstr>
      <vt:lpstr>PowerPoint-Präsentation</vt:lpstr>
      <vt:lpstr>Über 140 jahre geschichte</vt:lpstr>
      <vt:lpstr>Über 140 jahre geschichte</vt:lpstr>
      <vt:lpstr>ZUKUNFT AUF FÜNF STRATEGISCHE PFEILER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Victor Hotz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Blindtext</dc:title>
  <dc:creator>Barwa AG</dc:creator>
  <cp:lastModifiedBy>Pascale Duff</cp:lastModifiedBy>
  <cp:revision>114</cp:revision>
  <dcterms:created xsi:type="dcterms:W3CDTF">2010-12-10T14:39:49Z</dcterms:created>
  <dcterms:modified xsi:type="dcterms:W3CDTF">2017-07-10T08:34:17Z</dcterms:modified>
</cp:coreProperties>
</file>